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808" r:id="rId4"/>
    <p:sldMasterId id="2147483857" r:id="rId5"/>
    <p:sldMasterId id="2147483872" r:id="rId6"/>
    <p:sldMasterId id="2147483966" r:id="rId7"/>
    <p:sldMasterId id="2147483987" r:id="rId8"/>
    <p:sldMasterId id="2147484009" r:id="rId9"/>
    <p:sldMasterId id="2147484020" r:id="rId10"/>
  </p:sldMasterIdLst>
  <p:notesMasterIdLst>
    <p:notesMasterId r:id="rId31"/>
  </p:notesMasterIdLst>
  <p:handoutMasterIdLst>
    <p:handoutMasterId r:id="rId32"/>
  </p:handoutMasterIdLst>
  <p:sldIdLst>
    <p:sldId id="256" r:id="rId11"/>
    <p:sldId id="872" r:id="rId12"/>
    <p:sldId id="995" r:id="rId13"/>
    <p:sldId id="982" r:id="rId14"/>
    <p:sldId id="873" r:id="rId15"/>
    <p:sldId id="960" r:id="rId16"/>
    <p:sldId id="968" r:id="rId17"/>
    <p:sldId id="985" r:id="rId18"/>
    <p:sldId id="961" r:id="rId19"/>
    <p:sldId id="983" r:id="rId20"/>
    <p:sldId id="994" r:id="rId21"/>
    <p:sldId id="989" r:id="rId22"/>
    <p:sldId id="993" r:id="rId23"/>
    <p:sldId id="991" r:id="rId24"/>
    <p:sldId id="990" r:id="rId25"/>
    <p:sldId id="975" r:id="rId26"/>
    <p:sldId id="988" r:id="rId27"/>
    <p:sldId id="992" r:id="rId28"/>
    <p:sldId id="978" r:id="rId29"/>
    <p:sldId id="897" r:id="rId30"/>
  </p:sldIdLst>
  <p:sldSz cx="9144000" cy="5143500" type="screen16x9"/>
  <p:notesSz cx="7010400" cy="9296400"/>
  <p:embeddedFontLst>
    <p:embeddedFont>
      <p:font typeface="Adobe Garamond Pro" panose="02020502060506020403" pitchFamily="18" charset="77"/>
      <p:regular r:id="rId33"/>
      <p:italic r:id="rId34"/>
    </p:embeddedFont>
    <p:embeddedFont>
      <p:font typeface="Calibri" panose="020F05020202040302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Myriad Web Pro" panose="020B0503030403020204" pitchFamily="34" charset="77"/>
      <p:regular r:id="rId42"/>
      <p:bold r:id="rId43"/>
      <p:italic r:id="rId4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France" initials="AMF" lastIdx="4" clrIdx="0">
    <p:extLst>
      <p:ext uri="{19B8F6BF-5375-455C-9EA6-DF929625EA0E}">
        <p15:presenceInfo xmlns:p15="http://schemas.microsoft.com/office/powerpoint/2012/main" userId="Anne Marie France" providerId="None"/>
      </p:ext>
    </p:extLst>
  </p:cmAuthor>
  <p:cmAuthor id="2" name="Alexa Oster" initials="AO" lastIdx="30" clrIdx="1">
    <p:extLst>
      <p:ext uri="{19B8F6BF-5375-455C-9EA6-DF929625EA0E}">
        <p15:presenceInfo xmlns:p15="http://schemas.microsoft.com/office/powerpoint/2012/main" userId="Alexa Oster" providerId="None"/>
      </p:ext>
    </p:extLst>
  </p:cmAuthor>
  <p:cmAuthor id="3" name="France, Anne (CDC/OID/NCHHSTP)" initials="FA(" lastIdx="11" clrIdx="2">
    <p:extLst>
      <p:ext uri="{19B8F6BF-5375-455C-9EA6-DF929625EA0E}">
        <p15:presenceInfo xmlns:p15="http://schemas.microsoft.com/office/powerpoint/2012/main" userId="S-1-5-21-1207783550-2075000910-922709458-217708" providerId="AD"/>
      </p:ext>
    </p:extLst>
  </p:cmAuthor>
  <p:cmAuthor id="4" name="Watson, Meg (CDC/OID/NCHHSTP)" initials="WM(" lastIdx="9" clrIdx="7">
    <p:extLst>
      <p:ext uri="{19B8F6BF-5375-455C-9EA6-DF929625EA0E}">
        <p15:presenceInfo xmlns:p15="http://schemas.microsoft.com/office/powerpoint/2012/main" userId="S-1-5-21-1207783550-2075000910-922709458-199343" providerId="AD"/>
      </p:ext>
    </p:extLst>
  </p:cmAuthor>
  <p:cmAuthor id="5" name="Watson, Meg (CDC/OID/NCHHSTP)" initials="Meg" lastIdx="86" clrIdx="3">
    <p:extLst>
      <p:ext uri="{19B8F6BF-5375-455C-9EA6-DF929625EA0E}">
        <p15:presenceInfo xmlns:p15="http://schemas.microsoft.com/office/powerpoint/2012/main" userId="Watson, Meg (CDC/OID/NCHHSTP)" providerId="None"/>
      </p:ext>
    </p:extLst>
  </p:cmAuthor>
  <p:cmAuthor id="6" name="Oster, Alexandra (Alexa) (CDC/OID/NCHHSTP)" initials="OA((" lastIdx="191" clrIdx="4">
    <p:extLst>
      <p:ext uri="{19B8F6BF-5375-455C-9EA6-DF929625EA0E}">
        <p15:presenceInfo xmlns:p15="http://schemas.microsoft.com/office/powerpoint/2012/main" userId="S-1-5-21-1207783550-2075000910-922709458-170752" providerId="AD"/>
      </p:ext>
    </p:extLst>
  </p:cmAuthor>
  <p:cmAuthor id="7" name="eze5" initials="eze5" lastIdx="2" clrIdx="5">
    <p:extLst>
      <p:ext uri="{19B8F6BF-5375-455C-9EA6-DF929625EA0E}">
        <p15:presenceInfo xmlns:p15="http://schemas.microsoft.com/office/powerpoint/2012/main" userId="eze5" providerId="None"/>
      </p:ext>
    </p:extLst>
  </p:cmAuthor>
  <p:cmAuthor id="8" name="McClung, Robert &quot;Paul&quot; (CDC/OID/NCHHSTP)" initials="MR&quot;(" lastIdx="18" clrIdx="6">
    <p:extLst>
      <p:ext uri="{19B8F6BF-5375-455C-9EA6-DF929625EA0E}">
        <p15:presenceInfo xmlns:p15="http://schemas.microsoft.com/office/powerpoint/2012/main" userId="S-1-5-21-1207783550-2075000910-922709458-567405" providerId="AD"/>
      </p:ext>
    </p:extLst>
  </p:cmAuthor>
  <p:cmAuthor id="9" name="Sweeney, Patricia (CDC/OID/NCHHSTP)" initials="SP(" lastIdx="25" clrIdx="8">
    <p:extLst>
      <p:ext uri="{19B8F6BF-5375-455C-9EA6-DF929625EA0E}">
        <p15:presenceInfo xmlns:p15="http://schemas.microsoft.com/office/powerpoint/2012/main" userId="S-1-5-21-1207783550-2075000910-922709458-177217" providerId="AD"/>
      </p:ext>
    </p:extLst>
  </p:cmAuthor>
  <p:cmAuthor id="10" name="LaFlam, Michael (CDC/OID/NCHHSTP)" initials="LM(" lastIdx="8" clrIdx="9">
    <p:extLst>
      <p:ext uri="{19B8F6BF-5375-455C-9EA6-DF929625EA0E}">
        <p15:presenceInfo xmlns:p15="http://schemas.microsoft.com/office/powerpoint/2012/main" userId="S-1-5-21-1207783550-2075000910-922709458-177347" providerId="AD"/>
      </p:ext>
    </p:extLst>
  </p:cmAuthor>
  <p:cmAuthor id="11" name="Eastham, Laura (CDC/OID/NCHHSTP)" initials="hvm7" lastIdx="8" clrIdx="10">
    <p:extLst>
      <p:ext uri="{19B8F6BF-5375-455C-9EA6-DF929625EA0E}">
        <p15:presenceInfo xmlns:p15="http://schemas.microsoft.com/office/powerpoint/2012/main" userId="Eastham, Laura (CDC/OID/NCHHSTP)" providerId="None"/>
      </p:ext>
    </p:extLst>
  </p:cmAuthor>
  <p:cmAuthor id="12" name="Tobey Sapiano" initials="TS" lastIdx="9" clrIdx="11">
    <p:extLst>
      <p:ext uri="{19B8F6BF-5375-455C-9EA6-DF929625EA0E}">
        <p15:presenceInfo xmlns:p15="http://schemas.microsoft.com/office/powerpoint/2012/main" userId="S-1-5-21-1207783550-2075000910-922709458-189027" providerId="AD"/>
      </p:ext>
    </p:extLst>
  </p:cmAuthor>
  <p:cmAuthor id="13" name="Hall, Irene (CDC/OID/NCHHSTP)" initials="Ixh1" lastIdx="4" clrIdx="12">
    <p:extLst>
      <p:ext uri="{19B8F6BF-5375-455C-9EA6-DF929625EA0E}">
        <p15:presenceInfo xmlns:p15="http://schemas.microsoft.com/office/powerpoint/2012/main" userId="Hall, Irene (CDC/OID/NCHHSTP)" providerId="None"/>
      </p:ext>
    </p:extLst>
  </p:cmAuthor>
  <p:cmAuthor id="14" name="Resha, Karen (CDC/DDID/NCHHSTP)" initials="RK(" lastIdx="9" clrIdx="13">
    <p:extLst>
      <p:ext uri="{19B8F6BF-5375-455C-9EA6-DF929625EA0E}">
        <p15:presenceInfo xmlns:p15="http://schemas.microsoft.com/office/powerpoint/2012/main" userId="S-1-5-21-1207783550-2075000910-922709458-197358" providerId="AD"/>
      </p:ext>
    </p:extLst>
  </p:cmAuthor>
  <p:cmAuthor id="15" name="Board, Amy (CDC/DDID/NCHHSTP/DHPSE)" initials="BA(" lastIdx="4" clrIdx="14">
    <p:extLst>
      <p:ext uri="{19B8F6BF-5375-455C-9EA6-DF929625EA0E}">
        <p15:presenceInfo xmlns:p15="http://schemas.microsoft.com/office/powerpoint/2012/main" userId="S-1-5-21-1207783550-2075000910-922709458-637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51F"/>
    <a:srgbClr val="BE3226"/>
    <a:srgbClr val="00788A"/>
    <a:srgbClr val="135FAB"/>
    <a:srgbClr val="84B1D9"/>
    <a:srgbClr val="F69F1D"/>
    <a:srgbClr val="F7A01A"/>
    <a:srgbClr val="BF311A"/>
    <a:srgbClr val="9A4F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63" autoAdjust="0"/>
    <p:restoredTop sz="95170" autoAdjust="0"/>
  </p:normalViewPr>
  <p:slideViewPr>
    <p:cSldViewPr snapToGrid="0">
      <p:cViewPr varScale="1">
        <p:scale>
          <a:sx n="128" d="100"/>
          <a:sy n="128" d="100"/>
        </p:scale>
        <p:origin x="1064" y="168"/>
      </p:cViewPr>
      <p:guideLst>
        <p:guide orient="horz" pos="1620"/>
        <p:guide pos="2880"/>
      </p:guideLst>
    </p:cSldViewPr>
  </p:slideViewPr>
  <p:outlineViewPr>
    <p:cViewPr>
      <p:scale>
        <a:sx n="33" d="100"/>
        <a:sy n="33" d="100"/>
      </p:scale>
      <p:origin x="0" y="-99264"/>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7.fntdata"/><Relationship Id="rId21" Type="http://schemas.openxmlformats.org/officeDocument/2006/relationships/slide" Target="slides/slide11.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CCD9D4F3-1CB6-4E57-BC6A-8FDD6DF1AC39}" type="datetimeFigureOut">
              <a:rPr lang="en-US" smtClean="0"/>
              <a:t>7/24/19</a:t>
            </a:fld>
            <a:endParaRPr lang="en-US"/>
          </a:p>
        </p:txBody>
      </p:sp>
      <p:sp>
        <p:nvSpPr>
          <p:cNvPr id="4" name="Footer Placeholder 3"/>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7/24/19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26" tIns="44064" rIns="88126" bIns="44064" rtlCol="0" anchor="ctr"/>
          <a:lstStyle/>
          <a:p>
            <a:pPr lvl="0"/>
            <a:endParaRPr lang="en-US" noProof="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a:solidFill>
                  <a:srgbClr val="000000"/>
                </a:solidFill>
                <a:effectLst/>
                <a:latin typeface="+mn-lt"/>
                <a:ea typeface="+mn-ea"/>
                <a:cs typeface="+mn-cs"/>
              </a:rPr>
              <a:t>Welcome,</a:t>
            </a:r>
            <a:r>
              <a:rPr lang="en-US" sz="1500" kern="1200" baseline="0" dirty="0">
                <a:solidFill>
                  <a:srgbClr val="000000"/>
                </a:solidFill>
                <a:effectLst/>
                <a:latin typeface="+mn-lt"/>
                <a:ea typeface="+mn-ea"/>
                <a:cs typeface="+mn-cs"/>
              </a:rPr>
              <a:t> and thank  you</a:t>
            </a:r>
            <a:r>
              <a:rPr lang="en-US" sz="1500" kern="1200" dirty="0">
                <a:solidFill>
                  <a:srgbClr val="000000"/>
                </a:solidFill>
                <a:effectLst/>
                <a:latin typeface="+mn-lt"/>
                <a:ea typeface="+mn-ea"/>
                <a:cs typeface="+mn-cs"/>
              </a:rPr>
              <a:t> for joining us to talk about HIV data in action and how we use HIV data to prevent infections and improve health. Over the next 20 minutes, we’ll talk about how, in this era of better </a:t>
            </a:r>
            <a:r>
              <a:rPr lang="en-US" sz="1500" kern="1200" baseline="0" dirty="0">
                <a:solidFill>
                  <a:srgbClr val="000000"/>
                </a:solidFill>
                <a:effectLst/>
                <a:latin typeface="+mn-lt"/>
                <a:ea typeface="+mn-ea"/>
                <a:cs typeface="+mn-cs"/>
              </a:rPr>
              <a:t>than ever</a:t>
            </a:r>
            <a:r>
              <a:rPr lang="en-US" sz="1500" kern="1200" dirty="0">
                <a:solidFill>
                  <a:srgbClr val="000000"/>
                </a:solidFill>
                <a:effectLst/>
                <a:latin typeface="+mn-lt"/>
                <a:ea typeface="+mn-ea"/>
                <a:cs typeface="+mn-cs"/>
              </a:rPr>
              <a:t> treatment and prevention</a:t>
            </a:r>
            <a:r>
              <a:rPr lang="en-US" sz="1500" kern="1200" baseline="0" dirty="0">
                <a:solidFill>
                  <a:srgbClr val="000000"/>
                </a:solidFill>
                <a:effectLst/>
                <a:latin typeface="+mn-lt"/>
                <a:ea typeface="+mn-ea"/>
                <a:cs typeface="+mn-cs"/>
              </a:rPr>
              <a:t> options,</a:t>
            </a:r>
            <a:r>
              <a:rPr lang="en-US" sz="1500" kern="1200" dirty="0">
                <a:solidFill>
                  <a:srgbClr val="000000"/>
                </a:solidFill>
                <a:effectLst/>
                <a:latin typeface="+mn-lt"/>
                <a:ea typeface="+mn-ea"/>
                <a:cs typeface="+mn-cs"/>
              </a:rPr>
              <a:t> the HIV prevention landscape is changing, and how we are integrating traditional public health practice and new technology, including the use of molecular data, into HIV prevention and care efforts.  </a:t>
            </a:r>
            <a:endParaRPr lang="en-US" sz="15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97430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First, a bit of background about the HIV prevention landscape.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18676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aseline="0" dirty="0">
                <a:solidFill>
                  <a:srgbClr val="000000"/>
                </a:solidFill>
              </a:rPr>
              <a:t>We are at an exciting time in HIV prevention. Testing is faster and can detect infection earlier.  If that test is positive, we have improved treatment options that can save lives and prevent future transmissions. For those that are negative but are at risk, we have effective prevention options, including </a:t>
            </a:r>
            <a:r>
              <a:rPr lang="en-US" sz="1500" baseline="0" dirty="0" err="1">
                <a:solidFill>
                  <a:srgbClr val="000000"/>
                </a:solidFill>
              </a:rPr>
              <a:t>PrEP</a:t>
            </a:r>
            <a:r>
              <a:rPr lang="en-US" sz="1500" baseline="0" dirty="0">
                <a:solidFill>
                  <a:srgbClr val="000000"/>
                </a:solidFill>
              </a:rPr>
              <a:t> and PEP, </a:t>
            </a:r>
            <a:r>
              <a:rPr lang="en-US" sz="1500" b="0" baseline="0" dirty="0">
                <a:solidFill>
                  <a:srgbClr val="000000"/>
                </a:solidFill>
              </a:rPr>
              <a:t>condom distribution, and syringe service programs.  </a:t>
            </a:r>
            <a:r>
              <a:rPr lang="en-US" sz="1500" baseline="0" dirty="0">
                <a:solidFill>
                  <a:srgbClr val="000000"/>
                </a:solidFill>
              </a:rPr>
              <a:t>And we now have improved strategies and interventions to reach populations in need of prevention, care, and related services.</a:t>
            </a:r>
          </a:p>
          <a:p>
            <a:endParaRPr lang="en-US" sz="1500" baseline="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D131A-06F0-4786-852A-8A31187B1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55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aseline="0" dirty="0">
                <a:solidFill>
                  <a:srgbClr val="000000"/>
                </a:solidFill>
              </a:rPr>
              <a:t>We are at an exciting time in HIV prevention. Testing is faster and can detect infection earlier.  If that test is positive, we have improved treatment options that can save lives and prevent future transmissions. For those that are negative but are at risk, we have effective prevention options, including </a:t>
            </a:r>
            <a:r>
              <a:rPr lang="en-US" sz="1500" baseline="0" dirty="0" err="1">
                <a:solidFill>
                  <a:srgbClr val="000000"/>
                </a:solidFill>
              </a:rPr>
              <a:t>PrEP</a:t>
            </a:r>
            <a:r>
              <a:rPr lang="en-US" sz="1500" baseline="0" dirty="0">
                <a:solidFill>
                  <a:srgbClr val="000000"/>
                </a:solidFill>
              </a:rPr>
              <a:t> and PEP, </a:t>
            </a:r>
            <a:r>
              <a:rPr lang="en-US" sz="1500" b="0" baseline="0" dirty="0">
                <a:solidFill>
                  <a:srgbClr val="000000"/>
                </a:solidFill>
              </a:rPr>
              <a:t>condom distribution, and syringe service programs.  </a:t>
            </a:r>
            <a:r>
              <a:rPr lang="en-US" sz="1500" baseline="0" dirty="0">
                <a:solidFill>
                  <a:srgbClr val="000000"/>
                </a:solidFill>
              </a:rPr>
              <a:t>And we now have improved strategies and interventions to reach populations in need of prevention, care, and related services.</a:t>
            </a:r>
          </a:p>
          <a:p>
            <a:endParaRPr lang="en-US" sz="1500" baseline="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D131A-06F0-4786-852A-8A31187B1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20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Now we’ll begin</a:t>
            </a:r>
            <a:r>
              <a:rPr lang="en-US" sz="1500" baseline="0" dirty="0">
                <a:solidFill>
                  <a:srgbClr val="000000"/>
                </a:solidFill>
              </a:rPr>
              <a:t> the discussion portion of our webinar. First, we’d like to use an online polling system, </a:t>
            </a:r>
            <a:r>
              <a:rPr lang="en-US" sz="1500" baseline="0" dirty="0" err="1">
                <a:solidFill>
                  <a:srgbClr val="000000"/>
                </a:solidFill>
              </a:rPr>
              <a:t>Mentimeter</a:t>
            </a:r>
            <a:r>
              <a:rPr lang="en-US" sz="1500" baseline="0" dirty="0">
                <a:solidFill>
                  <a:srgbClr val="000000"/>
                </a:solidFill>
              </a:rPr>
              <a:t>, to get the conversation started.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If you have questions, type them into the chat box.</a:t>
            </a:r>
            <a:r>
              <a:rPr lang="en-US" sz="1500" baseline="0" dirty="0">
                <a:solidFill>
                  <a:srgbClr val="000000"/>
                </a:solidFill>
              </a:rPr>
              <a:t> </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00879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So let’s talk a bit about how we use HIV public health data.</a:t>
            </a:r>
            <a:r>
              <a:rPr lang="en-US" sz="1500" baseline="0" dirty="0">
                <a:solidFill>
                  <a:srgbClr val="000000"/>
                </a:solidFill>
              </a:rPr>
              <a:t> </a:t>
            </a:r>
            <a:r>
              <a:rPr lang="en-US" sz="1500" dirty="0">
                <a:solidFill>
                  <a:srgbClr val="000000"/>
                </a:solidFill>
              </a:rPr>
              <a:t>As a result of strict data use policies, our initial uses of public health HIV data were primarily focused on describing populations… [CLICK</a:t>
            </a:r>
            <a:r>
              <a:rPr lang="en-US" sz="1500" baseline="0" dirty="0">
                <a:solidFill>
                  <a:srgbClr val="000000"/>
                </a:solidFill>
              </a:rPr>
              <a:t> ON IMAGE TO BE TAKEN TO A WEB PAGE OUTSIDE OF POWERPOINT]</a:t>
            </a:r>
            <a:endParaRPr lang="en-US" sz="15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Although the data are not real, imagine for a moment that each dot on this slide represents a person with newly diagnosed HIV infection. Public health data help us to better understand who is being affected by HIV—for instance…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age at diagnosis]  How old they were when they found out they had HIV. Here we can see that a lot of people are in their 20s when they find out that they have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race/ethnicity] Their race/ethnicity. This is how we can learn that some groups are disproportionately affected by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region]  We can also look at what part of the country they live in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transmission category]  Or how they likely acquired HIV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This information can help us to better understand what types of prevention are needed, by whom, and where.  It’s also important in identifying disparities, whether those disparities are occurring among racial/ethnic groups, certain parts of the country, or LGBT populations…and this is important in allowing us to determine when certain groups need additional support to overcome barriers they might be facing.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We also know that public health data need to evolve over time. [CLICK sex at birth] For a long time, our reports of public health data have focused on sex at birth. However, we have been working to collect improved data on gender identity [CLICK gender identity], which allows us to better understand the needs of transgender populations.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Additionally, as our prevention options have broadened, we have begun using public health data in new ways. [Click care] Health departments can now use public health data to identify people who appear not to be receiving HIV care.  They may need additional support to access HIV care and succeed at maintaining viral suppression. This is sometimes called Data to Care.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year] We can also use public health data to determine when there might be an increase in HIV transmission.  For example, we might find that a particular county, which typically has only a few new HIV diagnoses in a typical year, all of a sudden has a lot more than expected. This might signal that there is an outbreak, perhaps like the outbreak of HIV that occurred among people who inject drugs in Scott County, Indiana, in 2015.  This would be a signal that public health should respond to try to stop HIV transmission.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none] Now, we have a new tool for identifying situations where there is increased transmission. [Click color by cluster] We can use laboratory information to identify when there are groups of infections that are very similar, much like public health does when looking at outbreaks of tuberculosis or foodborne illness.  [Click sort by cluster] For example, here you can see several clusters, or groups of similar infections. For HIV, when we find a group of similar infections, it suggests that they are all part of a common network. These similarities also tell us that HIV likely spread quickly through this network.  So let’s zoom in on one of these networks.</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375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First, a bit of background about the HIV prevention landscape.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0711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So let’s talk a bit about how we use HIV public health data.</a:t>
            </a:r>
            <a:r>
              <a:rPr lang="en-US" sz="1500" baseline="0" dirty="0">
                <a:solidFill>
                  <a:srgbClr val="000000"/>
                </a:solidFill>
              </a:rPr>
              <a:t> </a:t>
            </a:r>
            <a:r>
              <a:rPr lang="en-US" sz="1500" dirty="0">
                <a:solidFill>
                  <a:srgbClr val="000000"/>
                </a:solidFill>
              </a:rPr>
              <a:t>As a result of strict data use policies, our initial uses of public health HIV data were primarily focused on describing populations… [CLICK</a:t>
            </a:r>
            <a:r>
              <a:rPr lang="en-US" sz="1500" baseline="0" dirty="0">
                <a:solidFill>
                  <a:srgbClr val="000000"/>
                </a:solidFill>
              </a:rPr>
              <a:t> ON IMAGE TO BE TAKEN TO A WEB PAGE OUTSIDE OF POWERPOINT]</a:t>
            </a:r>
            <a:endParaRPr lang="en-US" sz="15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Although the data are not real, imagine for a moment that each dot on this slide represents a person with newly diagnosed HIV infection. Public health data help us to better understand who is being affected by HIV—for instance…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age at diagnosis]  How old they were when they found out they had HIV. Here we can see that a lot of people are in their 20s when they find out that they have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race/ethnicity] Their race/ethnicity. This is how we can learn that some groups are disproportionately affected by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region]  We can also look at what part of the country they live in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transmission category]  Or how they likely acquired HIV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This information can help us to better understand what types of prevention are needed, by whom, and where.  It’s also important in identifying disparities, whether those disparities are occurring among racial/ethnic groups, certain parts of the country, or LGBT populations…and this is important in allowing us to determine when certain groups need additional support to overcome barriers they might be facing.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We also know that public health data need to evolve over time. [CLICK sex at birth] For a long time, our reports of public health data have focused on sex at birth. However, we have been working to collect improved data on gender identity [CLICK gender identity], which allows us to better understand the needs of transgender populations.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Additionally, as our prevention options have broadened, we have begun using public health data in new ways. [Click care] Health departments can now use public health data to identify people who appear not to be receiving HIV care.  They may need additional support to access HIV care and succeed at maintaining viral suppression. This is sometimes called Data to Care.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year] We can also use public health data to determine when there might be an increase in HIV transmission.  For example, we might find that a particular county, which typically has only a few new HIV diagnoses in a typical year, all of a sudden has a lot more than expected. This might signal that there is an outbreak, perhaps like the outbreak of HIV that occurred among people who inject drugs in Scott County, Indiana, in 2015.  This would be a signal that public health should respond to try to stop HIV transmission.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none] Now, we have a new tool for identifying situations where there is increased transmission. [Click color by cluster] We can use laboratory information to identify when there are groups of infections that are very similar, much like public health does when looking at outbreaks of tuberculosis or foodborne illness.  [Click sort by cluster] For example, here you can see several clusters, or groups of similar infections. For HIV, when we find a group of similar infections, it suggests that they are all part of a common network. These similarities also tell us that HIV likely spread quickly through this network.  So let’s zoom in on one of these networks.</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8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So let’s talk a bit about how we use HIV public health data.</a:t>
            </a:r>
            <a:r>
              <a:rPr lang="en-US" sz="1500" baseline="0" dirty="0">
                <a:solidFill>
                  <a:srgbClr val="000000"/>
                </a:solidFill>
              </a:rPr>
              <a:t> </a:t>
            </a:r>
            <a:r>
              <a:rPr lang="en-US" sz="1500" dirty="0">
                <a:solidFill>
                  <a:srgbClr val="000000"/>
                </a:solidFill>
              </a:rPr>
              <a:t>As a result of strict data use policies, our initial uses of public health HIV data were primarily focused on describing populations… [CLICK</a:t>
            </a:r>
            <a:r>
              <a:rPr lang="en-US" sz="1500" baseline="0" dirty="0">
                <a:solidFill>
                  <a:srgbClr val="000000"/>
                </a:solidFill>
              </a:rPr>
              <a:t> ON IMAGE TO BE TAKEN TO A WEB PAGE OUTSIDE OF POWERPOINT]</a:t>
            </a:r>
            <a:endParaRPr lang="en-US" sz="15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Although the data are not real, imagine for a moment that each dot on this slide represents a person with newly diagnosed HIV infection. Public health data help us to better understand who is being affected by HIV—for instance…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age at diagnosis]  How old they were when they found out they had HIV. Here we can see that a lot of people are in their 20s when they find out that they have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race/ethnicity] Their race/ethnicity. This is how we can learn that some groups are disproportionately affected by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region]  We can also look at what part of the country they live in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transmission category]  Or how they likely acquired HIV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This information can help us to better understand what types of prevention are needed, by whom, and where.  It’s also important in identifying disparities, whether those disparities are occurring among racial/ethnic groups, certain parts of the country, or LGBT populations…and this is important in allowing us to determine when certain groups need additional support to overcome barriers they might be facing.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We also know that public health data need to evolve over time. [CLICK sex at birth] For a long time, our reports of public health data have focused on sex at birth. However, we have been working to collect improved data on gender identity [CLICK gender identity], which allows us to better understand the needs of transgender populations.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Additionally, as our prevention options have broadened, we have begun using public health data in new ways. [Click care] Health departments can now use public health data to identify people who appear not to be receiving HIV care.  They may need additional support to access HIV care and succeed at maintaining viral suppression. This is sometimes called Data to Care.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year] We can also use public health data to determine when there might be an increase in HIV transmission.  For example, we might find that a particular county, which typically has only a few new HIV diagnoses in a typical year, all of a sudden has a lot more than expected. This might signal that there is an outbreak, perhaps like the outbreak of HIV that occurred among people who inject drugs in Scott County, Indiana, in 2015.  This would be a signal that public health should respond to try to stop HIV transmission.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none] Now, we have a new tool for identifying situations where there is increased transmission. [Click color by cluster] We can use laboratory information to identify when there are groups of infections that are very similar, much like public health does when looking at outbreaks of tuberculosis or foodborne illness.  [Click sort by cluster] For example, here you can see several clusters, or groups of similar infections. For HIV, when we find a group of similar infections, it suggests that they are all part of a common network. These similarities also tell us that HIV likely spread quickly through this network.  So let’s zoom in on one of these networks.</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63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aseline="0" dirty="0">
                <a:solidFill>
                  <a:srgbClr val="000000"/>
                </a:solidFill>
              </a:rPr>
              <a:t>We are at an exciting time in HIV prevention. Testing is faster and can detect infection earlier.  If that test is positive, we have improved treatment options that can save lives and prevent future transmissions. For those that are negative but are at risk, we have effective prevention options, including </a:t>
            </a:r>
            <a:r>
              <a:rPr lang="en-US" sz="1500" baseline="0" dirty="0" err="1">
                <a:solidFill>
                  <a:srgbClr val="000000"/>
                </a:solidFill>
              </a:rPr>
              <a:t>PrEP</a:t>
            </a:r>
            <a:r>
              <a:rPr lang="en-US" sz="1500" baseline="0" dirty="0">
                <a:solidFill>
                  <a:srgbClr val="000000"/>
                </a:solidFill>
              </a:rPr>
              <a:t> and PEP, </a:t>
            </a:r>
            <a:r>
              <a:rPr lang="en-US" sz="1500" b="0" baseline="0" dirty="0">
                <a:solidFill>
                  <a:srgbClr val="000000"/>
                </a:solidFill>
              </a:rPr>
              <a:t>condom distribution, and syringe service programs.  </a:t>
            </a:r>
            <a:r>
              <a:rPr lang="en-US" sz="1500" baseline="0" dirty="0">
                <a:solidFill>
                  <a:srgbClr val="000000"/>
                </a:solidFill>
              </a:rPr>
              <a:t>And we now have improved strategies and interventions to reach populations in need of prevention, care, and related services.</a:t>
            </a:r>
          </a:p>
          <a:p>
            <a:endParaRPr lang="en-US" sz="1500" baseline="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D131A-06F0-4786-852A-8A31187B1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14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So let’s talk a bit about how we use HIV public health data.</a:t>
            </a:r>
            <a:r>
              <a:rPr lang="en-US" sz="1500" baseline="0" dirty="0">
                <a:solidFill>
                  <a:srgbClr val="000000"/>
                </a:solidFill>
              </a:rPr>
              <a:t> </a:t>
            </a:r>
            <a:r>
              <a:rPr lang="en-US" sz="1500" dirty="0">
                <a:solidFill>
                  <a:srgbClr val="000000"/>
                </a:solidFill>
              </a:rPr>
              <a:t>As a result of strict data use policies, our initial uses of public health HIV data were primarily focused on describing populations… [CLICK</a:t>
            </a:r>
            <a:r>
              <a:rPr lang="en-US" sz="1500" baseline="0" dirty="0">
                <a:solidFill>
                  <a:srgbClr val="000000"/>
                </a:solidFill>
              </a:rPr>
              <a:t> ON IMAGE TO BE TAKEN TO A WEB PAGE OUTSIDE OF POWERPOINT]</a:t>
            </a:r>
            <a:endParaRPr lang="en-US" sz="15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Although the data are not real, imagine for a moment that each dot on this slide represents a person with newly diagnosed HIV infection. Public health data help us to better understand who is being affected by HIV—for instance…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age at diagnosis]  How old they were when they found out they had HIV. Here we can see that a lot of people are in their 20s when they find out that they have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race/ethnicity] Their race/ethnicity. This is how we can learn that some groups are disproportionately affected by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region]  We can also look at what part of the country they live in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transmission category]  Or how they likely acquired HIV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This information can help us to better understand what types of prevention are needed, by whom, and where.  It’s also important in identifying disparities, whether those disparities are occurring among racial/ethnic groups, certain parts of the country, or LGBT populations…and this is important in allowing us to determine when certain groups need additional support to overcome barriers they might be facing.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We also know that public health data need to evolve over time. [CLICK sex at birth] For a long time, our reports of public health data have focused on sex at birth. However, we have been working to collect improved data on gender identity [CLICK gender identity], which allows us to better understand the needs of transgender populations.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Additionally, as our prevention options have broadened, we have begun using public health data in new ways. [Click care] Health departments can now use public health data to identify people who appear not to be receiving HIV care.  They may need additional support to access HIV care and succeed at maintaining viral suppression. This is sometimes called Data to Care.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year] We can also use public health data to determine when there might be an increase in HIV transmission.  For example, we might find that a particular county, which typically has only a few new HIV diagnoses in a typical year, all of a sudden has a lot more than expected. This might signal that there is an outbreak, perhaps like the outbreak of HIV that occurred among people who inject drugs in Scott County, Indiana, in 2015.  This would be a signal that public health should respond to try to stop HIV transmission.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none] Now, we have a new tool for identifying situations where there is increased transmission. [Click color by cluster] We can use laboratory information to identify when there are groups of infections that are very similar, much like public health does when looking at outbreaks of tuberculosis or foodborne illness.  [Click sort by cluster] For example, here you can see several clusters, or groups of similar infections. For HIV, when we find a group of similar infections, it suggests that they are all part of a common network. These similarities also tell us that HIV likely spread quickly through this network.  So let’s zoom in on one of these networks.</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17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dirty="0">
                <a:solidFill>
                  <a:srgbClr val="000000"/>
                </a:solidFill>
              </a:rPr>
              <a:t>So let’s talk a bit about how we use HIV public health data.</a:t>
            </a:r>
            <a:r>
              <a:rPr lang="en-US" sz="1500" baseline="0" dirty="0">
                <a:solidFill>
                  <a:srgbClr val="000000"/>
                </a:solidFill>
              </a:rPr>
              <a:t> </a:t>
            </a:r>
            <a:r>
              <a:rPr lang="en-US" sz="1500" dirty="0">
                <a:solidFill>
                  <a:srgbClr val="000000"/>
                </a:solidFill>
              </a:rPr>
              <a:t>As a result of strict data use policies, our initial uses of public health HIV data were primarily focused on describing populations… [CLICK</a:t>
            </a:r>
            <a:r>
              <a:rPr lang="en-US" sz="1500" baseline="0" dirty="0">
                <a:solidFill>
                  <a:srgbClr val="000000"/>
                </a:solidFill>
              </a:rPr>
              <a:t> ON IMAGE TO BE TAKEN TO A WEB PAGE OUTSIDE OF POWERPOINT]</a:t>
            </a:r>
            <a:endParaRPr lang="en-US" sz="150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Although the data are not real, imagine for a moment that each dot on this slide represents a person with newly diagnosed HIV infection. Public health data help us to better understand who is being affected by HIV—for instance…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age at diagnosis]  How old they were when they found out they had HIV. Here we can see that a lot of people are in their 20s when they find out that they have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race/ethnicity] Their race/ethnicity. This is how we can learn that some groups are disproportionately affected by HIV</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region]  We can also look at what part of the country they live in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transmission category]  Or how they likely acquired HIV [PAUSE]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This information can help us to better understand what types of prevention are needed, by whom, and where.  It’s also important in identifying disparities, whether those disparities are occurring among racial/ethnic groups, certain parts of the country, or LGBT populations…and this is important in allowing us to determine when certain groups need additional support to overcome barriers they might be facing.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We also know that public health data need to evolve over time. [CLICK sex at birth] For a long time, our reports of public health data have focused on sex at birth. However, we have been working to collect improved data on gender identity [CLICK gender identity], which allows us to better understand the needs of transgender populations.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Additionally, as our prevention options have broadened, we have begun using public health data in new ways. [Click care] Health departments can now use public health data to identify people who appear not to be receiving HIV care.  They may need additional support to access HIV care and succeed at maintaining viral suppression. This is sometimes called Data to Care.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year] We can also use public health data to determine when there might be an increase in HIV transmission.  For example, we might find that a particular county, which typically has only a few new HIV diagnoses in a typical year, all of a sudden has a lot more than expected. This might signal that there is an outbreak, perhaps like the outbreak of HIV that occurred among people who inject drugs in Scott County, Indiana, in 2015.  This would be a signal that public health should respond to try to stop HIV transmission.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500" baseline="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500" baseline="0" dirty="0">
                <a:solidFill>
                  <a:srgbClr val="000000"/>
                </a:solidFill>
              </a:rPr>
              <a:t>[Click none] Now, we have a new tool for identifying situations where there is increased transmission. [Click color by cluster] We can use laboratory information to identify when there are groups of infections that are very similar, much like public health does when looking at outbreaks of tuberculosis or foodborne illness.  [Click sort by cluster] For example, here you can see several clusters, or groups of similar infections. For HIV, when we find a group of similar infections, it suggests that they are all part of a common network. These similarities also tell us that HIV likely spread quickly through this network.  So let’s zoom in on one of these networks.</a:t>
            </a:r>
            <a:endParaRPr lang="en-US" sz="15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5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First, a bit of background about the HIV prevention landscape.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29226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wmf"/><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1.wmf"/><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Master" Target="../slideMasters/slideMaster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246459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30" cy="738089"/>
          </a:xfrm>
          <a:prstGeom prst="rect">
            <a:avLst/>
          </a:prstGeom>
        </p:spPr>
      </p:pic>
      <p:sp>
        <p:nvSpPr>
          <p:cNvPr id="7" name="Title 1"/>
          <p:cNvSpPr>
            <a:spLocks noGrp="1"/>
          </p:cNvSpPr>
          <p:nvPr>
            <p:ph type="title"/>
          </p:nvPr>
        </p:nvSpPr>
        <p:spPr>
          <a:xfrm>
            <a:off x="457199" y="1039554"/>
            <a:ext cx="8408978" cy="885728"/>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788A"/>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sz="18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746384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967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5029202"/>
            <a:ext cx="9143196" cy="122049"/>
          </a:xfrm>
          <a:prstGeom prst="rect">
            <a:avLst/>
          </a:prstGeom>
        </p:spPr>
      </p:pic>
    </p:spTree>
    <p:extLst>
      <p:ext uri="{BB962C8B-B14F-4D97-AF65-F5344CB8AC3E}">
        <p14:creationId xmlns:p14="http://schemas.microsoft.com/office/powerpoint/2010/main" val="3262363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2"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59987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4425564"/>
            <a:ext cx="9158259" cy="717937"/>
          </a:xfrm>
          <a:prstGeom prst="rect">
            <a:avLst/>
          </a:prstGeom>
        </p:spPr>
      </p:pic>
      <p:sp>
        <p:nvSpPr>
          <p:cNvPr id="3" name="TextBox 2"/>
          <p:cNvSpPr txBox="1"/>
          <p:nvPr userDrawn="1"/>
        </p:nvSpPr>
        <p:spPr>
          <a:xfrm>
            <a:off x="419542" y="2746826"/>
            <a:ext cx="7794016"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710058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614863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14401"/>
            <a:ext cx="8229600" cy="3886199"/>
          </a:xfrm>
          <a:prstGeom prst="rect">
            <a:avLst/>
          </a:prstGeom>
        </p:spPr>
        <p:txBody>
          <a:bodyPr/>
          <a:lstStyle>
            <a:lvl1pPr marL="173831" indent="-173831">
              <a:defRPr/>
            </a:lvl1pPr>
            <a:lvl2pPr marL="429816" indent="-219075">
              <a:defRPr/>
            </a:lvl2pPr>
            <a:lvl3pPr marL="600075" indent="-163116">
              <a:defRPr/>
            </a:lvl3pPr>
            <a:lvl4pPr marL="771525" indent="-169069">
              <a:defRPr/>
            </a:lvl4pPr>
            <a:lvl5pPr marL="939404"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04800" y="4869657"/>
            <a:ext cx="2133600" cy="273844"/>
          </a:xfrm>
          <a:prstGeom prst="rect">
            <a:avLst/>
          </a:prstGeom>
        </p:spPr>
        <p:txBody>
          <a:bodyPr/>
          <a:lstStyle/>
          <a:p>
            <a:pPr eaLnBrk="1" fontAlgn="auto" hangingPunct="1">
              <a:spcBef>
                <a:spcPts val="0"/>
              </a:spcBef>
              <a:spcAft>
                <a:spcPts val="0"/>
              </a:spcAft>
            </a:pPr>
            <a:fld id="{1B0A5EE0-B5F2-4B59-8A61-622E16480F6A}" type="datetime1">
              <a:rPr lang="en-US" smtClean="0">
                <a:solidFill>
                  <a:prstClr val="black">
                    <a:tint val="75000"/>
                  </a:prstClr>
                </a:solidFill>
                <a:latin typeface="Myriad Web Pro"/>
              </a:rPr>
              <a:pPr eaLnBrk="1" fontAlgn="auto" hangingPunct="1">
                <a:spcBef>
                  <a:spcPts val="0"/>
                </a:spcBef>
                <a:spcAft>
                  <a:spcPts val="0"/>
                </a:spcAft>
              </a:pPr>
              <a:t>7/24/19</a:t>
            </a:fld>
            <a:endParaRPr lang="en-US" dirty="0">
              <a:solidFill>
                <a:prstClr val="black">
                  <a:tint val="75000"/>
                </a:prstClr>
              </a:solidFill>
              <a:latin typeface="Myriad Web Pro"/>
            </a:endParaRPr>
          </a:p>
        </p:txBody>
      </p:sp>
      <p:sp>
        <p:nvSpPr>
          <p:cNvPr id="5" name="Footer Placeholder 4"/>
          <p:cNvSpPr>
            <a:spLocks noGrp="1"/>
          </p:cNvSpPr>
          <p:nvPr>
            <p:ph type="ftr" sz="quarter" idx="11"/>
          </p:nvPr>
        </p:nvSpPr>
        <p:spPr>
          <a:xfrm>
            <a:off x="3124200" y="4869657"/>
            <a:ext cx="2895600" cy="273844"/>
          </a:xfrm>
          <a:prstGeom prst="rect">
            <a:avLst/>
          </a:prstGeom>
        </p:spPr>
        <p:txBody>
          <a:bodyPr/>
          <a:lstStyle/>
          <a:p>
            <a:pPr eaLnBrk="1" fontAlgn="auto" hangingPunct="1">
              <a:spcBef>
                <a:spcPts val="0"/>
              </a:spcBef>
              <a:spcAft>
                <a:spcPts val="0"/>
              </a:spcAft>
            </a:pPr>
            <a:endParaRPr lang="en-US" dirty="0">
              <a:solidFill>
                <a:prstClr val="black">
                  <a:tint val="75000"/>
                </a:prstClr>
              </a:solidFill>
              <a:latin typeface="Myriad Web Pro"/>
            </a:endParaRPr>
          </a:p>
        </p:txBody>
      </p:sp>
      <p:sp>
        <p:nvSpPr>
          <p:cNvPr id="6" name="Slide Number Placeholder 5"/>
          <p:cNvSpPr>
            <a:spLocks noGrp="1"/>
          </p:cNvSpPr>
          <p:nvPr>
            <p:ph type="sldNum" sz="quarter" idx="12"/>
          </p:nvPr>
        </p:nvSpPr>
        <p:spPr>
          <a:xfrm>
            <a:off x="6773091" y="4627994"/>
            <a:ext cx="2133600" cy="273844"/>
          </a:xfrm>
          <a:prstGeom prst="rect">
            <a:avLst/>
          </a:prstGeom>
        </p:spPr>
        <p:txBody>
          <a:bodyPr/>
          <a:lstStyle>
            <a:lvl1pPr>
              <a:defRPr sz="1200"/>
            </a:lvl1pPr>
          </a:lstStyle>
          <a:p>
            <a:pPr eaLnBrk="1" fontAlgn="auto" hangingPunct="1">
              <a:spcBef>
                <a:spcPts val="0"/>
              </a:spcBef>
              <a:spcAft>
                <a:spcPts val="0"/>
              </a:spcAft>
            </a:pPr>
            <a:fld id="{47BB38AB-6F56-44B1-96C7-1CA418B1F478}" type="slidenum">
              <a:rPr lang="en-US" smtClean="0">
                <a:solidFill>
                  <a:prstClr val="black">
                    <a:tint val="75000"/>
                  </a:prstClr>
                </a:solidFill>
                <a:latin typeface="Myriad Web Pro"/>
              </a:rPr>
              <a:pPr eaLnBrk="1" fontAlgn="auto" hangingPunct="1">
                <a:spcBef>
                  <a:spcPts val="0"/>
                </a:spcBef>
                <a:spcAft>
                  <a:spcPts val="0"/>
                </a:spcAft>
              </a:pPr>
              <a:t>‹#›</a:t>
            </a:fld>
            <a:endParaRPr lang="en-US" dirty="0">
              <a:solidFill>
                <a:prstClr val="black">
                  <a:tint val="75000"/>
                </a:prstClr>
              </a:solidFill>
              <a:latin typeface="Myriad Web Pro"/>
            </a:endParaRPr>
          </a:p>
        </p:txBody>
      </p:sp>
    </p:spTree>
    <p:extLst>
      <p:ext uri="{BB962C8B-B14F-4D97-AF65-F5344CB8AC3E}">
        <p14:creationId xmlns:p14="http://schemas.microsoft.com/office/powerpoint/2010/main" val="137548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lIns="68390" tIns="34289" rIns="68390" bIns="34289"/>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lIns="68390" tIns="34289" rIns="68390" bIns="34289"/>
          <a:lstStyle>
            <a:lvl1pPr marL="0" indent="0" algn="ctr">
              <a:buNone/>
              <a:defRPr sz="1500" b="1" baseline="0">
                <a:solidFill>
                  <a:schemeClr val="bg2"/>
                </a:solidFill>
                <a:effectLst/>
              </a:defRPr>
            </a:lvl1pPr>
            <a:lvl2pPr marL="341759" indent="0" algn="ctr">
              <a:buNone/>
              <a:defRPr>
                <a:solidFill>
                  <a:schemeClr val="tx1">
                    <a:tint val="75000"/>
                  </a:schemeClr>
                </a:solidFill>
              </a:defRPr>
            </a:lvl2pPr>
            <a:lvl3pPr marL="683641" indent="0" algn="ctr">
              <a:buNone/>
              <a:defRPr>
                <a:solidFill>
                  <a:schemeClr val="tx1">
                    <a:tint val="75000"/>
                  </a:schemeClr>
                </a:solidFill>
              </a:defRPr>
            </a:lvl3pPr>
            <a:lvl4pPr marL="1025462" indent="0" algn="ctr">
              <a:buNone/>
              <a:defRPr>
                <a:solidFill>
                  <a:schemeClr val="tx1">
                    <a:tint val="75000"/>
                  </a:schemeClr>
                </a:solidFill>
              </a:defRPr>
            </a:lvl4pPr>
            <a:lvl5pPr marL="1367282" indent="0" algn="ctr">
              <a:buNone/>
              <a:defRPr>
                <a:solidFill>
                  <a:schemeClr val="tx1">
                    <a:tint val="75000"/>
                  </a:schemeClr>
                </a:solidFill>
              </a:defRPr>
            </a:lvl5pPr>
            <a:lvl6pPr marL="1709165" indent="0" algn="ctr">
              <a:buNone/>
              <a:defRPr>
                <a:solidFill>
                  <a:schemeClr val="tx1">
                    <a:tint val="75000"/>
                  </a:schemeClr>
                </a:solidFill>
              </a:defRPr>
            </a:lvl6pPr>
            <a:lvl7pPr marL="2050922" indent="0" algn="ctr">
              <a:buNone/>
              <a:defRPr>
                <a:solidFill>
                  <a:schemeClr val="tx1">
                    <a:tint val="75000"/>
                  </a:schemeClr>
                </a:solidFill>
              </a:defRPr>
            </a:lvl7pPr>
            <a:lvl8pPr marL="2392680" indent="0" algn="ctr">
              <a:buNone/>
              <a:defRPr>
                <a:solidFill>
                  <a:schemeClr val="tx1">
                    <a:tint val="75000"/>
                  </a:schemeClr>
                </a:solidFill>
              </a:defRPr>
            </a:lvl8pPr>
            <a:lvl9pPr marL="2734447"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lIns="68390" tIns="34289" rIns="68390" bIns="34289"/>
          <a:lstStyle>
            <a:lvl1pPr algn="ctr">
              <a:lnSpc>
                <a:spcPts val="1500"/>
              </a:lnSpc>
              <a:buNone/>
              <a:defRPr sz="14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400" dirty="0"/>
              <a:t>Title of Presenter –Myriad Pro, 18pt</a:t>
            </a:r>
          </a:p>
          <a:p>
            <a:pPr lvl="0"/>
            <a:endParaRPr lang="en-US" sz="1400" dirty="0"/>
          </a:p>
          <a:p>
            <a:pPr lvl="0"/>
            <a:r>
              <a:rPr lang="en-US" sz="1400" dirty="0"/>
              <a:t>Title of Event</a:t>
            </a:r>
          </a:p>
          <a:p>
            <a:pPr lvl="0"/>
            <a:r>
              <a:rPr lang="en-US" sz="1400" dirty="0"/>
              <a:t>Date of Event</a:t>
            </a:r>
            <a:endParaRPr lang="en-US" dirty="0"/>
          </a:p>
        </p:txBody>
      </p:sp>
      <p:sp>
        <p:nvSpPr>
          <p:cNvPr id="6" name="Text Placeholder 5"/>
          <p:cNvSpPr>
            <a:spLocks noGrp="1"/>
          </p:cNvSpPr>
          <p:nvPr>
            <p:ph type="body" sz="quarter" idx="11" hasCustomPrompt="1"/>
          </p:nvPr>
        </p:nvSpPr>
        <p:spPr>
          <a:xfrm>
            <a:off x="2286000" y="4704588"/>
            <a:ext cx="5105400" cy="137160"/>
          </a:xfrm>
          <a:prstGeom prst="rect">
            <a:avLst/>
          </a:prstGeom>
        </p:spPr>
        <p:txBody>
          <a:bodyPr lIns="68390" tIns="34289" rIns="68390" bIns="34289"/>
          <a:lstStyle>
            <a:lvl1pPr>
              <a:buNone/>
              <a:defRPr sz="800" baseline="0">
                <a:solidFill>
                  <a:schemeClr val="tx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4848606"/>
            <a:ext cx="5105400" cy="171450"/>
          </a:xfrm>
          <a:prstGeom prst="rect">
            <a:avLst/>
          </a:prstGeom>
        </p:spPr>
        <p:txBody>
          <a:bodyPr lIns="68390" tIns="34289" rIns="68390" bIns="34289"/>
          <a:lstStyle>
            <a:lvl1pPr>
              <a:buNone/>
              <a:defRPr sz="8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601486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lIns="68390" tIns="34289" rIns="68390" bIns="34289"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lIns="68390" tIns="34289" rIns="68390" bIns="34289"/>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400">
                <a:solidFill>
                  <a:schemeClr val="bg2"/>
                </a:solidFill>
              </a:defRPr>
            </a:lvl3pPr>
            <a:lvl4pPr>
              <a:buClr>
                <a:schemeClr val="bg1"/>
              </a:buClr>
              <a:buSzPct val="70000"/>
              <a:buFont typeface="Courier New" pitchFamily="49" charset="0"/>
              <a:buChar char="o"/>
              <a:defRPr sz="1400" baseline="0">
                <a:solidFill>
                  <a:schemeClr val="bg2"/>
                </a:solidFill>
              </a:defRPr>
            </a:lvl4pPr>
            <a:lvl5pPr>
              <a:buClr>
                <a:schemeClr val="bg1"/>
              </a:buClr>
              <a:buSzPct val="70000"/>
              <a:buFont typeface="Arial" pitchFamily="34" charset="0"/>
              <a:buChar char="•"/>
              <a:defRPr sz="14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lIns="68390" tIns="34289" rIns="68390" bIns="34289" anchor="b" anchorCtr="0"/>
          <a:lstStyle>
            <a:lvl1pPr algn="ctr">
              <a:lnSpc>
                <a:spcPts val="825"/>
              </a:lnSpc>
              <a:buNone/>
              <a:defRPr sz="8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FOR INTERNAL US GOVRNEMENT USE ONLY – DATA ARE THE PROPERTY OF INDIANA STATE HEALTH DEPARTMENT</a:t>
            </a:r>
          </a:p>
        </p:txBody>
      </p:sp>
    </p:spTree>
    <p:extLst>
      <p:ext uri="{BB962C8B-B14F-4D97-AF65-F5344CB8AC3E}">
        <p14:creationId xmlns:p14="http://schemas.microsoft.com/office/powerpoint/2010/main" val="1412273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376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lIns="68390" tIns="34289" rIns="68390" bIns="34289"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lIns="68390" tIns="34289" rIns="68390" bIns="34289"/>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400">
                <a:solidFill>
                  <a:schemeClr val="bg2"/>
                </a:solidFill>
              </a:defRPr>
            </a:lvl3pPr>
            <a:lvl4pPr>
              <a:buClr>
                <a:schemeClr val="bg1"/>
              </a:buClr>
              <a:buSzPct val="70000"/>
              <a:buFont typeface="Courier New" pitchFamily="49" charset="0"/>
              <a:buChar char="o"/>
              <a:defRPr sz="1400" baseline="0">
                <a:solidFill>
                  <a:schemeClr val="bg2"/>
                </a:solidFill>
              </a:defRPr>
            </a:lvl4pPr>
            <a:lvl5pPr>
              <a:buClr>
                <a:schemeClr val="bg1"/>
              </a:buClr>
              <a:buSzPct val="70000"/>
              <a:buFont typeface="Arial" pitchFamily="34" charset="0"/>
              <a:buChar char="•"/>
              <a:defRPr sz="14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lIns="68390" tIns="34289" rIns="68390" bIns="34289" anchor="b" anchorCtr="0"/>
          <a:lstStyle>
            <a:lvl1pPr algn="ctr">
              <a:lnSpc>
                <a:spcPts val="825"/>
              </a:lnSpc>
              <a:buNone/>
              <a:defRPr sz="8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FOR INTERNAL US GOVRNEMENT USE ONLY – DATA ARE THE PROPERTY OF INDIANA STATE HEALTH DEPARTMENT</a:t>
            </a:r>
          </a:p>
        </p:txBody>
      </p:sp>
    </p:spTree>
    <p:extLst>
      <p:ext uri="{BB962C8B-B14F-4D97-AF65-F5344CB8AC3E}">
        <p14:creationId xmlns:p14="http://schemas.microsoft.com/office/powerpoint/2010/main" val="4009497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lIns="68390" tIns="34289" rIns="68390" bIns="34289"/>
          <a:lstStyle>
            <a:lvl1pPr marL="0" indent="0" algn="ctr">
              <a:buNone/>
              <a:defRPr sz="1500" b="1" baseline="0">
                <a:solidFill>
                  <a:schemeClr val="bg2"/>
                </a:solidFill>
                <a:effectLst/>
              </a:defRPr>
            </a:lvl1pPr>
            <a:lvl2pPr marL="341759" indent="0" algn="ctr">
              <a:buNone/>
              <a:defRPr>
                <a:solidFill>
                  <a:schemeClr val="tx1">
                    <a:tint val="75000"/>
                  </a:schemeClr>
                </a:solidFill>
              </a:defRPr>
            </a:lvl2pPr>
            <a:lvl3pPr marL="683641" indent="0" algn="ctr">
              <a:buNone/>
              <a:defRPr>
                <a:solidFill>
                  <a:schemeClr val="tx1">
                    <a:tint val="75000"/>
                  </a:schemeClr>
                </a:solidFill>
              </a:defRPr>
            </a:lvl3pPr>
            <a:lvl4pPr marL="1025462" indent="0" algn="ctr">
              <a:buNone/>
              <a:defRPr>
                <a:solidFill>
                  <a:schemeClr val="tx1">
                    <a:tint val="75000"/>
                  </a:schemeClr>
                </a:solidFill>
              </a:defRPr>
            </a:lvl4pPr>
            <a:lvl5pPr marL="1367282" indent="0" algn="ctr">
              <a:buNone/>
              <a:defRPr>
                <a:solidFill>
                  <a:schemeClr val="tx1">
                    <a:tint val="75000"/>
                  </a:schemeClr>
                </a:solidFill>
              </a:defRPr>
            </a:lvl5pPr>
            <a:lvl6pPr marL="1709165" indent="0" algn="ctr">
              <a:buNone/>
              <a:defRPr>
                <a:solidFill>
                  <a:schemeClr val="tx1">
                    <a:tint val="75000"/>
                  </a:schemeClr>
                </a:solidFill>
              </a:defRPr>
            </a:lvl6pPr>
            <a:lvl7pPr marL="2050922" indent="0" algn="ctr">
              <a:buNone/>
              <a:defRPr>
                <a:solidFill>
                  <a:schemeClr val="tx1">
                    <a:tint val="75000"/>
                  </a:schemeClr>
                </a:solidFill>
              </a:defRPr>
            </a:lvl7pPr>
            <a:lvl8pPr marL="2392680" indent="0" algn="ctr">
              <a:buNone/>
              <a:defRPr>
                <a:solidFill>
                  <a:schemeClr val="tx1">
                    <a:tint val="75000"/>
                  </a:schemeClr>
                </a:solidFill>
              </a:defRPr>
            </a:lvl8pPr>
            <a:lvl9pPr marL="2734447"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lIns="68390" tIns="34289" rIns="68390" bIns="34289"/>
          <a:lstStyle>
            <a:lvl1pPr algn="ctr">
              <a:lnSpc>
                <a:spcPts val="1500"/>
              </a:lnSpc>
              <a:buNone/>
              <a:defRPr sz="14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400" dirty="0"/>
              <a:t>Title of Presenter –Myriad Pro, 18pt</a:t>
            </a:r>
          </a:p>
          <a:p>
            <a:pPr lvl="0"/>
            <a:endParaRPr lang="en-US" sz="1400" dirty="0"/>
          </a:p>
          <a:p>
            <a:pPr lvl="0"/>
            <a:r>
              <a:rPr lang="en-US" sz="1400" dirty="0"/>
              <a:t>Title of Event</a:t>
            </a:r>
          </a:p>
          <a:p>
            <a:pPr lvl="0"/>
            <a:r>
              <a:rPr lang="en-US" sz="140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lIns="68390" tIns="34289" rIns="68390" bIns="34289"/>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742671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lIns="68390" tIns="34289" rIns="68390" bIns="34289"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lIns="68390" tIns="34289" rIns="68390" bIns="34289"/>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400">
                <a:solidFill>
                  <a:schemeClr val="bg2"/>
                </a:solidFill>
              </a:defRPr>
            </a:lvl3pPr>
            <a:lvl4pPr>
              <a:buClr>
                <a:schemeClr val="bg1"/>
              </a:buClr>
              <a:buSzPct val="70000"/>
              <a:buFont typeface="Courier New" pitchFamily="49" charset="0"/>
              <a:buChar char="o"/>
              <a:defRPr sz="1400" baseline="0">
                <a:solidFill>
                  <a:schemeClr val="bg2"/>
                </a:solidFill>
              </a:defRPr>
            </a:lvl4pPr>
            <a:lvl5pPr>
              <a:buClr>
                <a:schemeClr val="bg1"/>
              </a:buClr>
              <a:buSzPct val="70000"/>
              <a:buFont typeface="Arial" pitchFamily="34" charset="0"/>
              <a:buChar char="•"/>
              <a:defRPr sz="14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lIns="68390" tIns="34289" rIns="68390" bIns="34289" anchor="b" anchorCtr="0"/>
          <a:lstStyle>
            <a:lvl1pPr algn="l">
              <a:lnSpc>
                <a:spcPts val="825"/>
              </a:lnSpc>
              <a:buNone/>
              <a:defRPr sz="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69519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lIns="68390" tIns="34289" rIns="68390" bIns="34289"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lIns="68390" tIns="34289" rIns="68390" bIns="34289" anchor="b"/>
          <a:lstStyle>
            <a:lvl1pPr marL="0" indent="0">
              <a:lnSpc>
                <a:spcPts val="1650"/>
              </a:lnSpc>
              <a:buNone/>
              <a:defRPr sz="1500" baseline="0">
                <a:solidFill>
                  <a:schemeClr val="bg2"/>
                </a:solidFill>
              </a:defRPr>
            </a:lvl1pPr>
            <a:lvl2pPr marL="341759" indent="0">
              <a:buNone/>
              <a:defRPr sz="1400">
                <a:solidFill>
                  <a:schemeClr val="tx1">
                    <a:tint val="75000"/>
                  </a:schemeClr>
                </a:solidFill>
              </a:defRPr>
            </a:lvl2pPr>
            <a:lvl3pPr marL="683641" indent="0">
              <a:buNone/>
              <a:defRPr sz="1200">
                <a:solidFill>
                  <a:schemeClr val="tx1">
                    <a:tint val="75000"/>
                  </a:schemeClr>
                </a:solidFill>
              </a:defRPr>
            </a:lvl3pPr>
            <a:lvl4pPr marL="1025462" indent="0">
              <a:buNone/>
              <a:defRPr sz="1100">
                <a:solidFill>
                  <a:schemeClr val="tx1">
                    <a:tint val="75000"/>
                  </a:schemeClr>
                </a:solidFill>
              </a:defRPr>
            </a:lvl4pPr>
            <a:lvl5pPr marL="1367282" indent="0">
              <a:buNone/>
              <a:defRPr sz="1100">
                <a:solidFill>
                  <a:schemeClr val="tx1">
                    <a:tint val="75000"/>
                  </a:schemeClr>
                </a:solidFill>
              </a:defRPr>
            </a:lvl5pPr>
            <a:lvl6pPr marL="1709165" indent="0">
              <a:buNone/>
              <a:defRPr sz="1100">
                <a:solidFill>
                  <a:schemeClr val="tx1">
                    <a:tint val="75000"/>
                  </a:schemeClr>
                </a:solidFill>
              </a:defRPr>
            </a:lvl6pPr>
            <a:lvl7pPr marL="2050922" indent="0">
              <a:buNone/>
              <a:defRPr sz="1100">
                <a:solidFill>
                  <a:schemeClr val="tx1">
                    <a:tint val="75000"/>
                  </a:schemeClr>
                </a:solidFill>
              </a:defRPr>
            </a:lvl7pPr>
            <a:lvl8pPr marL="2392680" indent="0">
              <a:buNone/>
              <a:defRPr sz="1100">
                <a:solidFill>
                  <a:schemeClr val="tx1">
                    <a:tint val="75000"/>
                  </a:schemeClr>
                </a:solidFill>
              </a:defRPr>
            </a:lvl8pPr>
            <a:lvl9pPr marL="2734447" indent="0">
              <a:buNone/>
              <a:defRPr sz="11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897023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8" y="204787"/>
            <a:ext cx="3008313" cy="871538"/>
          </a:xfrm>
          <a:prstGeom prst="rect">
            <a:avLst/>
          </a:prstGeom>
        </p:spPr>
        <p:txBody>
          <a:bodyPr lIns="68390" tIns="34289" rIns="68390" bIns="34289"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917"/>
            <a:ext cx="5111750" cy="4138613"/>
          </a:xfrm>
          <a:prstGeom prst="rect">
            <a:avLst/>
          </a:prstGeom>
        </p:spPr>
        <p:txBody>
          <a:bodyPr lIns="68390" tIns="34289" rIns="68390" bIns="34289"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400">
                <a:solidFill>
                  <a:schemeClr val="bg2"/>
                </a:solidFill>
              </a:defRPr>
            </a:lvl3pPr>
            <a:lvl4pPr>
              <a:buClr>
                <a:schemeClr val="bg1"/>
              </a:buClr>
              <a:buSzPct val="70000"/>
              <a:buFont typeface="Courier New" pitchFamily="49" charset="0"/>
              <a:buChar char="o"/>
              <a:defRPr sz="1400">
                <a:solidFill>
                  <a:schemeClr val="bg2"/>
                </a:solidFill>
              </a:defRPr>
            </a:lvl4pPr>
            <a:lvl5pPr>
              <a:buClr>
                <a:schemeClr val="bg1"/>
              </a:buClr>
              <a:buSzPct val="70000"/>
              <a:buFont typeface="Arial" pitchFamily="34" charset="0"/>
              <a:buChar char="•"/>
              <a:defRPr sz="140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8" y="1076329"/>
            <a:ext cx="3008313" cy="3267074"/>
          </a:xfrm>
          <a:prstGeom prst="rect">
            <a:avLst/>
          </a:prstGeom>
        </p:spPr>
        <p:txBody>
          <a:bodyPr lIns="68390" tIns="34289" rIns="68390" bIns="34289"/>
          <a:lstStyle>
            <a:lvl1pPr marL="0" indent="0">
              <a:buNone/>
              <a:defRPr sz="1100" baseline="0">
                <a:solidFill>
                  <a:schemeClr val="bg2"/>
                </a:solidFill>
              </a:defRPr>
            </a:lvl1pPr>
            <a:lvl2pPr marL="341759" indent="0">
              <a:buNone/>
              <a:defRPr sz="900"/>
            </a:lvl2pPr>
            <a:lvl3pPr marL="683641" indent="0">
              <a:buNone/>
              <a:defRPr sz="800"/>
            </a:lvl3pPr>
            <a:lvl4pPr marL="1025462" indent="0">
              <a:buNone/>
              <a:defRPr sz="700"/>
            </a:lvl4pPr>
            <a:lvl5pPr marL="1367282" indent="0">
              <a:buNone/>
              <a:defRPr sz="700"/>
            </a:lvl5pPr>
            <a:lvl6pPr marL="1709165" indent="0">
              <a:buNone/>
              <a:defRPr sz="700"/>
            </a:lvl6pPr>
            <a:lvl7pPr marL="2050922" indent="0">
              <a:buNone/>
              <a:defRPr sz="700"/>
            </a:lvl7pPr>
            <a:lvl8pPr marL="2392680" indent="0">
              <a:buNone/>
              <a:defRPr sz="700"/>
            </a:lvl8pPr>
            <a:lvl9pPr marL="2734447" indent="0">
              <a:buNone/>
              <a:defRPr sz="7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lIns="68390" tIns="34289" rIns="68390" bIns="34289" anchor="b" anchorCtr="0"/>
          <a:lstStyle>
            <a:lvl1pPr algn="l">
              <a:lnSpc>
                <a:spcPts val="825"/>
              </a:lnSpc>
              <a:buNone/>
              <a:defRPr sz="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222576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a:prstGeom prst="rect">
            <a:avLst/>
          </a:prstGeom>
        </p:spPr>
        <p:txBody>
          <a:bodyPr lIns="68390" tIns="34289" rIns="68390" bIns="34289"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lIns="68390" tIns="34289" rIns="68390" bIns="34289"/>
          <a:lstStyle>
            <a:lvl1pPr marL="0" indent="0">
              <a:buNone/>
              <a:defRPr sz="2400">
                <a:solidFill>
                  <a:schemeClr val="bg1"/>
                </a:solidFill>
                <a:effectLst/>
              </a:defRPr>
            </a:lvl1pPr>
            <a:lvl2pPr marL="341759" indent="0">
              <a:buNone/>
              <a:defRPr sz="2100"/>
            </a:lvl2pPr>
            <a:lvl3pPr marL="683641" indent="0">
              <a:buNone/>
              <a:defRPr sz="1800"/>
            </a:lvl3pPr>
            <a:lvl4pPr marL="1025462" indent="0">
              <a:buNone/>
              <a:defRPr sz="1500"/>
            </a:lvl4pPr>
            <a:lvl5pPr marL="1367282" indent="0">
              <a:buNone/>
              <a:defRPr sz="1500"/>
            </a:lvl5pPr>
            <a:lvl6pPr marL="1709165" indent="0">
              <a:buNone/>
              <a:defRPr sz="1500"/>
            </a:lvl6pPr>
            <a:lvl7pPr marL="2050922" indent="0">
              <a:buNone/>
              <a:defRPr sz="1500"/>
            </a:lvl7pPr>
            <a:lvl8pPr marL="2392680" indent="0">
              <a:buNone/>
              <a:defRPr sz="1500"/>
            </a:lvl8pPr>
            <a:lvl9pPr marL="2734447"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632"/>
            <a:ext cx="5486400" cy="603647"/>
          </a:xfrm>
          <a:prstGeom prst="rect">
            <a:avLst/>
          </a:prstGeom>
        </p:spPr>
        <p:txBody>
          <a:bodyPr lIns="68390" tIns="34289" rIns="68390" bIns="34289"/>
          <a:lstStyle>
            <a:lvl1pPr marL="0" indent="0">
              <a:buNone/>
              <a:defRPr sz="1100" baseline="0">
                <a:solidFill>
                  <a:schemeClr val="bg2"/>
                </a:solidFill>
              </a:defRPr>
            </a:lvl1pPr>
            <a:lvl2pPr marL="341759" indent="0">
              <a:buNone/>
              <a:defRPr sz="900"/>
            </a:lvl2pPr>
            <a:lvl3pPr marL="683641" indent="0">
              <a:buNone/>
              <a:defRPr sz="800"/>
            </a:lvl3pPr>
            <a:lvl4pPr marL="1025462" indent="0">
              <a:buNone/>
              <a:defRPr sz="700"/>
            </a:lvl4pPr>
            <a:lvl5pPr marL="1367282" indent="0">
              <a:buNone/>
              <a:defRPr sz="700"/>
            </a:lvl5pPr>
            <a:lvl6pPr marL="1709165" indent="0">
              <a:buNone/>
              <a:defRPr sz="700"/>
            </a:lvl6pPr>
            <a:lvl7pPr marL="2050922" indent="0">
              <a:buNone/>
              <a:defRPr sz="700"/>
            </a:lvl7pPr>
            <a:lvl8pPr marL="2392680" indent="0">
              <a:buNone/>
              <a:defRPr sz="700"/>
            </a:lvl8pPr>
            <a:lvl9pPr marL="2734447" indent="0">
              <a:buNone/>
              <a:defRPr sz="700"/>
            </a:lvl9pPr>
          </a:lstStyle>
          <a:p>
            <a:pPr lvl="0"/>
            <a:r>
              <a:rPr lang="en-US" dirty="0"/>
              <a:t>Caption or credits for photo – Myriad Pro, 14pt</a:t>
            </a:r>
          </a:p>
        </p:txBody>
      </p:sp>
    </p:spTree>
    <p:extLst>
      <p:ext uri="{BB962C8B-B14F-4D97-AF65-F5344CB8AC3E}">
        <p14:creationId xmlns:p14="http://schemas.microsoft.com/office/powerpoint/2010/main" val="69221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lIns="68390" tIns="34289" rIns="68390" bIns="34289"/>
          <a:lstStyle>
            <a:lvl1pPr marL="0" indent="0" algn="ctr">
              <a:buNone/>
              <a:defRPr sz="2100" b="1" baseline="0">
                <a:solidFill>
                  <a:schemeClr val="bg2"/>
                </a:solidFill>
                <a:effectLst/>
              </a:defRPr>
            </a:lvl1pPr>
            <a:lvl2pPr marL="341759" indent="0" algn="ctr">
              <a:buNone/>
              <a:defRPr>
                <a:solidFill>
                  <a:schemeClr val="tx1">
                    <a:tint val="75000"/>
                  </a:schemeClr>
                </a:solidFill>
              </a:defRPr>
            </a:lvl2pPr>
            <a:lvl3pPr marL="683641" indent="0" algn="ctr">
              <a:buNone/>
              <a:defRPr>
                <a:solidFill>
                  <a:schemeClr val="tx1">
                    <a:tint val="75000"/>
                  </a:schemeClr>
                </a:solidFill>
              </a:defRPr>
            </a:lvl3pPr>
            <a:lvl4pPr marL="1025462" indent="0" algn="ctr">
              <a:buNone/>
              <a:defRPr>
                <a:solidFill>
                  <a:schemeClr val="tx1">
                    <a:tint val="75000"/>
                  </a:schemeClr>
                </a:solidFill>
              </a:defRPr>
            </a:lvl4pPr>
            <a:lvl5pPr marL="1367282" indent="0" algn="ctr">
              <a:buNone/>
              <a:defRPr>
                <a:solidFill>
                  <a:schemeClr val="tx1">
                    <a:tint val="75000"/>
                  </a:schemeClr>
                </a:solidFill>
              </a:defRPr>
            </a:lvl5pPr>
            <a:lvl6pPr marL="1709165" indent="0" algn="ctr">
              <a:buNone/>
              <a:defRPr>
                <a:solidFill>
                  <a:schemeClr val="tx1">
                    <a:tint val="75000"/>
                  </a:schemeClr>
                </a:solidFill>
              </a:defRPr>
            </a:lvl6pPr>
            <a:lvl7pPr marL="2050922" indent="0" algn="ctr">
              <a:buNone/>
              <a:defRPr>
                <a:solidFill>
                  <a:schemeClr val="tx1">
                    <a:tint val="75000"/>
                  </a:schemeClr>
                </a:solidFill>
              </a:defRPr>
            </a:lvl7pPr>
            <a:lvl8pPr marL="2392680" indent="0" algn="ctr">
              <a:buNone/>
              <a:defRPr>
                <a:solidFill>
                  <a:schemeClr val="tx1">
                    <a:tint val="75000"/>
                  </a:schemeClr>
                </a:solidFill>
              </a:defRPr>
            </a:lvl8pPr>
            <a:lvl9pPr marL="2734447"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lIns="68390" tIns="34289" rIns="68390" bIns="34289"/>
          <a:lstStyle>
            <a:lvl1pPr>
              <a:buNone/>
              <a:defRPr sz="8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lIns="68390" tIns="34289" rIns="68390" bIns="34289"/>
          <a:lstStyle>
            <a:lvl1pPr>
              <a:buNone/>
              <a:defRPr sz="80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239078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lIns="68390" tIns="34289" rIns="68390" bIns="34289" anchor="b" anchorCtr="0"/>
          <a:lstStyle>
            <a:lvl1pPr>
              <a:lnSpc>
                <a:spcPts val="2250"/>
              </a:lnSpc>
              <a:defRPr sz="2100" b="1" baseline="0">
                <a:effectLst/>
                <a:latin typeface="Arial" pitchFamily="34" charset="0"/>
                <a:cs typeface="Arial" pitchFamily="34" charset="0"/>
              </a:defRPr>
            </a:lvl1pPr>
          </a:lstStyle>
          <a:p>
            <a:r>
              <a:rPr lang="en-US" dirty="0"/>
              <a:t>Headline—Arial,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lIns="68390" tIns="34289" rIns="68390" bIns="34289"/>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400">
                <a:solidFill>
                  <a:schemeClr val="bg2"/>
                </a:solidFill>
                <a:latin typeface="Arial" pitchFamily="34" charset="0"/>
                <a:cs typeface="Arial" pitchFamily="34" charset="0"/>
              </a:defRPr>
            </a:lvl3pPr>
            <a:lvl4pPr>
              <a:buClr>
                <a:schemeClr val="tx1"/>
              </a:buClr>
              <a:buSzPct val="100000"/>
              <a:buFont typeface="Arial" pitchFamily="34" charset="0"/>
              <a:buChar char="◦"/>
              <a:defRPr sz="14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400">
                <a:solidFill>
                  <a:schemeClr val="bg2"/>
                </a:solidFill>
                <a:latin typeface="Arial" pitchFamily="34" charset="0"/>
                <a:cs typeface="Arial" pitchFamily="34" charset="0"/>
              </a:defRPr>
            </a:lvl5pPr>
          </a:lstStyle>
          <a:p>
            <a:pPr lvl="0"/>
            <a:r>
              <a:rPr lang="en-US" dirty="0"/>
              <a:t>First level—Arial, Bold, 24pt</a:t>
            </a:r>
          </a:p>
          <a:p>
            <a:pPr lvl="1"/>
            <a:r>
              <a:rPr lang="en-US" dirty="0"/>
              <a:t>Second level—Arial, 20pt</a:t>
            </a:r>
          </a:p>
          <a:p>
            <a:pPr lvl="2"/>
            <a:r>
              <a:rPr lang="en-US" dirty="0"/>
              <a:t>Third level—Arial, 18pt	</a:t>
            </a:r>
          </a:p>
          <a:p>
            <a:pPr lvl="3"/>
            <a:r>
              <a:rPr lang="en-US" dirty="0"/>
              <a:t>Fourth level—Arial, 18pt</a:t>
            </a:r>
          </a:p>
          <a:p>
            <a:pPr lvl="4"/>
            <a:r>
              <a:rPr lang="en-US" dirty="0"/>
              <a:t>Fifth level—Arial,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lIns="68390" tIns="34289" rIns="68390" bIns="34289" anchor="b"/>
          <a:lstStyle>
            <a:lvl1pPr>
              <a:buNone/>
              <a:defRPr sz="800">
                <a:solidFill>
                  <a:schemeClr val="tx1"/>
                </a:solidFill>
                <a:latin typeface="Arial" pitchFamily="34" charset="0"/>
                <a:cs typeface="Arial" pitchFamily="34" charset="0"/>
              </a:defRPr>
            </a:lvl1pPr>
          </a:lstStyle>
          <a:p>
            <a:r>
              <a:rPr lang="en-US" dirty="0"/>
              <a:t>* Citations, references, and credits – Arial, 11pt</a:t>
            </a:r>
          </a:p>
        </p:txBody>
      </p:sp>
    </p:spTree>
    <p:extLst>
      <p:ext uri="{BB962C8B-B14F-4D97-AF65-F5344CB8AC3E}">
        <p14:creationId xmlns:p14="http://schemas.microsoft.com/office/powerpoint/2010/main" val="76290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8" y="204787"/>
            <a:ext cx="3008313" cy="871538"/>
          </a:xfrm>
          <a:prstGeom prst="rect">
            <a:avLst/>
          </a:prstGeom>
        </p:spPr>
        <p:txBody>
          <a:bodyPr lIns="68390" tIns="34289" rIns="68390" bIns="34289" anchor="b"/>
          <a:lstStyle>
            <a:lvl1pPr algn="l">
              <a:defRPr sz="1500" b="1" baseline="0">
                <a:effectLst/>
                <a:latin typeface="Arial" pitchFamily="34" charset="0"/>
                <a:cs typeface="Arial" pitchFamily="34" charset="0"/>
              </a:defRPr>
            </a:lvl1pPr>
          </a:lstStyle>
          <a:p>
            <a:r>
              <a:rPr lang="en-US" dirty="0"/>
              <a:t>Header—Arial, bold, No shadow, 20pt</a:t>
            </a:r>
          </a:p>
        </p:txBody>
      </p:sp>
      <p:sp>
        <p:nvSpPr>
          <p:cNvPr id="4" name="Text Placeholder 3"/>
          <p:cNvSpPr>
            <a:spLocks noGrp="1"/>
          </p:cNvSpPr>
          <p:nvPr>
            <p:ph type="body" sz="half" idx="2" hasCustomPrompt="1"/>
          </p:nvPr>
        </p:nvSpPr>
        <p:spPr>
          <a:xfrm>
            <a:off x="457208" y="1076329"/>
            <a:ext cx="3008313" cy="3267074"/>
          </a:xfrm>
          <a:prstGeom prst="rect">
            <a:avLst/>
          </a:prstGeom>
        </p:spPr>
        <p:txBody>
          <a:bodyPr lIns="68390" tIns="34289" rIns="68390" bIns="34289"/>
          <a:lstStyle>
            <a:lvl1pPr marL="0" indent="0">
              <a:buNone/>
              <a:defRPr sz="1100" baseline="0">
                <a:solidFill>
                  <a:schemeClr val="bg2"/>
                </a:solidFill>
                <a:latin typeface="Arial" pitchFamily="34" charset="0"/>
                <a:cs typeface="Arial" pitchFamily="34" charset="0"/>
              </a:defRPr>
            </a:lvl1pPr>
            <a:lvl2pPr marL="341759" indent="0">
              <a:buNone/>
              <a:defRPr sz="900"/>
            </a:lvl2pPr>
            <a:lvl3pPr marL="683641" indent="0">
              <a:buNone/>
              <a:defRPr sz="800"/>
            </a:lvl3pPr>
            <a:lvl4pPr marL="1025462" indent="0">
              <a:buNone/>
              <a:defRPr sz="700"/>
            </a:lvl4pPr>
            <a:lvl5pPr marL="1367282" indent="0">
              <a:buNone/>
              <a:defRPr sz="700"/>
            </a:lvl5pPr>
            <a:lvl6pPr marL="1709165" indent="0">
              <a:buNone/>
              <a:defRPr sz="700"/>
            </a:lvl6pPr>
            <a:lvl7pPr marL="2050922" indent="0">
              <a:buNone/>
              <a:defRPr sz="700"/>
            </a:lvl7pPr>
            <a:lvl8pPr marL="2392680" indent="0">
              <a:buNone/>
              <a:defRPr sz="700"/>
            </a:lvl8pPr>
            <a:lvl9pPr marL="2734447" indent="0">
              <a:buNone/>
              <a:defRPr sz="700"/>
            </a:lvl9pPr>
          </a:lstStyle>
          <a:p>
            <a:pPr lvl="0"/>
            <a:r>
              <a:rPr lang="en-US" dirty="0"/>
              <a:t>Paragraph of type</a:t>
            </a:r>
          </a:p>
          <a:p>
            <a:pPr lvl="0"/>
            <a:r>
              <a:rPr lang="en-US" dirty="0"/>
              <a:t>Arial, 14pt</a:t>
            </a:r>
          </a:p>
        </p:txBody>
      </p:sp>
      <p:sp>
        <p:nvSpPr>
          <p:cNvPr id="6" name="Content Placeholder 2"/>
          <p:cNvSpPr>
            <a:spLocks noGrp="1"/>
          </p:cNvSpPr>
          <p:nvPr>
            <p:ph idx="12" hasCustomPrompt="1"/>
          </p:nvPr>
        </p:nvSpPr>
        <p:spPr>
          <a:xfrm>
            <a:off x="3478306" y="218645"/>
            <a:ext cx="5410200" cy="4114801"/>
          </a:xfrm>
          <a:prstGeom prst="rect">
            <a:avLst/>
          </a:prstGeom>
        </p:spPr>
        <p:txBody>
          <a:bodyPr lIns="68390" tIns="34289" rIns="68390" bIns="34289"/>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1500">
                <a:solidFill>
                  <a:schemeClr val="bg2"/>
                </a:solidFill>
                <a:latin typeface="Arial" pitchFamily="34" charset="0"/>
                <a:cs typeface="Arial" pitchFamily="34" charset="0"/>
              </a:defRPr>
            </a:lvl2pPr>
            <a:lvl3pPr>
              <a:buClr>
                <a:schemeClr val="tx1"/>
              </a:buClr>
              <a:buSzPct val="70000"/>
              <a:buFont typeface="Arial" pitchFamily="34" charset="0"/>
              <a:buChar char="●"/>
              <a:defRPr sz="1400">
                <a:solidFill>
                  <a:schemeClr val="bg2"/>
                </a:solidFill>
                <a:latin typeface="Arial" pitchFamily="34" charset="0"/>
                <a:cs typeface="Arial" pitchFamily="34" charset="0"/>
              </a:defRPr>
            </a:lvl3pPr>
            <a:lvl4pPr>
              <a:buClr>
                <a:schemeClr val="tx1"/>
              </a:buClr>
              <a:buSzPct val="70000"/>
              <a:buFont typeface="Arial" pitchFamily="34" charset="0"/>
              <a:buChar char="○"/>
              <a:defRPr sz="140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400">
                <a:solidFill>
                  <a:schemeClr val="bg2"/>
                </a:solidFill>
                <a:latin typeface="Arial" pitchFamily="34" charset="0"/>
                <a:cs typeface="Arial" pitchFamily="34" charset="0"/>
              </a:defRPr>
            </a:lvl5pPr>
          </a:lstStyle>
          <a:p>
            <a:pPr lvl="0"/>
            <a:r>
              <a:rPr lang="en-US" dirty="0"/>
              <a:t>First level—Arial, Bold, 24pt</a:t>
            </a:r>
          </a:p>
          <a:p>
            <a:pPr lvl="1"/>
            <a:r>
              <a:rPr lang="en-US" dirty="0"/>
              <a:t>Second level—Arial, 20pt</a:t>
            </a:r>
          </a:p>
          <a:p>
            <a:pPr lvl="2"/>
            <a:r>
              <a:rPr lang="en-US" dirty="0"/>
              <a:t>Third level—Arial, 18pt	</a:t>
            </a:r>
          </a:p>
          <a:p>
            <a:pPr lvl="3"/>
            <a:r>
              <a:rPr lang="en-US" dirty="0"/>
              <a:t>Fourth level—Arial, 18pt</a:t>
            </a:r>
          </a:p>
          <a:p>
            <a:pPr lvl="4"/>
            <a:r>
              <a:rPr lang="en-US" dirty="0"/>
              <a:t>Fifth level—Arial, 18pt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lIns="68390" tIns="34289" rIns="68390" bIns="34289" anchor="b"/>
          <a:lstStyle>
            <a:lvl1pPr>
              <a:buNone/>
              <a:defRPr sz="800">
                <a:solidFill>
                  <a:schemeClr val="tx1"/>
                </a:solidFill>
                <a:latin typeface="Arial" pitchFamily="34" charset="0"/>
                <a:cs typeface="Arial" pitchFamily="34" charset="0"/>
              </a:defRPr>
            </a:lvl1pPr>
          </a:lstStyle>
          <a:p>
            <a:r>
              <a:rPr lang="en-US" dirty="0"/>
              <a:t>* Citations, references, and credits – Myriad Pro, 11pt</a:t>
            </a:r>
          </a:p>
        </p:txBody>
      </p:sp>
    </p:spTree>
    <p:extLst>
      <p:ext uri="{BB962C8B-B14F-4D97-AF65-F5344CB8AC3E}">
        <p14:creationId xmlns:p14="http://schemas.microsoft.com/office/powerpoint/2010/main" val="753047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7152" y="1485900"/>
            <a:ext cx="8229600" cy="1257300"/>
          </a:xfrm>
          <a:prstGeom prst="rect">
            <a:avLst/>
          </a:prstGeom>
        </p:spPr>
        <p:txBody>
          <a:bodyPr lIns="68390" tIns="34289" rIns="68390" bIns="34289"/>
          <a:lstStyle>
            <a:lvl1pPr>
              <a:lnSpc>
                <a:spcPts val="2250"/>
              </a:lnSpc>
              <a:defRPr sz="2100" b="1" baseline="0">
                <a:effectLst/>
                <a:latin typeface="Arial" pitchFamily="34" charset="0"/>
                <a:cs typeface="Arial" pitchFamily="34" charset="0"/>
              </a:defRPr>
            </a:lvl1pPr>
          </a:lstStyle>
          <a:p>
            <a:r>
              <a:rPr lang="en-US" dirty="0"/>
              <a:t>Title of Presentation—Arial</a:t>
            </a:r>
            <a:br>
              <a:rPr lang="en-US" dirty="0"/>
            </a:br>
            <a:r>
              <a:rPr lang="en-US" dirty="0"/>
              <a:t> Bold, NO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lIns="68390" tIns="34289" rIns="68390" bIns="34289"/>
          <a:lstStyle>
            <a:lvl1pPr marL="0" indent="0" algn="ctr">
              <a:buNone/>
              <a:defRPr sz="1500" b="1" baseline="0">
                <a:solidFill>
                  <a:schemeClr val="bg2"/>
                </a:solidFill>
                <a:effectLst/>
                <a:latin typeface="Arial" pitchFamily="34" charset="0"/>
                <a:cs typeface="Arial" pitchFamily="34" charset="0"/>
              </a:defRPr>
            </a:lvl1pPr>
            <a:lvl2pPr marL="341759" indent="0" algn="ctr">
              <a:buNone/>
              <a:defRPr>
                <a:solidFill>
                  <a:schemeClr val="tx1">
                    <a:tint val="75000"/>
                  </a:schemeClr>
                </a:solidFill>
              </a:defRPr>
            </a:lvl2pPr>
            <a:lvl3pPr marL="683641" indent="0" algn="ctr">
              <a:buNone/>
              <a:defRPr>
                <a:solidFill>
                  <a:schemeClr val="tx1">
                    <a:tint val="75000"/>
                  </a:schemeClr>
                </a:solidFill>
              </a:defRPr>
            </a:lvl3pPr>
            <a:lvl4pPr marL="1025462" indent="0" algn="ctr">
              <a:buNone/>
              <a:defRPr>
                <a:solidFill>
                  <a:schemeClr val="tx1">
                    <a:tint val="75000"/>
                  </a:schemeClr>
                </a:solidFill>
              </a:defRPr>
            </a:lvl4pPr>
            <a:lvl5pPr marL="1367282" indent="0" algn="ctr">
              <a:buNone/>
              <a:defRPr>
                <a:solidFill>
                  <a:schemeClr val="tx1">
                    <a:tint val="75000"/>
                  </a:schemeClr>
                </a:solidFill>
              </a:defRPr>
            </a:lvl5pPr>
            <a:lvl6pPr marL="1709165" indent="0" algn="ctr">
              <a:buNone/>
              <a:defRPr>
                <a:solidFill>
                  <a:schemeClr val="tx1">
                    <a:tint val="75000"/>
                  </a:schemeClr>
                </a:solidFill>
              </a:defRPr>
            </a:lvl6pPr>
            <a:lvl7pPr marL="2050922" indent="0" algn="ctr">
              <a:buNone/>
              <a:defRPr>
                <a:solidFill>
                  <a:schemeClr val="tx1">
                    <a:tint val="75000"/>
                  </a:schemeClr>
                </a:solidFill>
              </a:defRPr>
            </a:lvl7pPr>
            <a:lvl8pPr marL="2392680" indent="0" algn="ctr">
              <a:buNone/>
              <a:defRPr>
                <a:solidFill>
                  <a:schemeClr val="tx1">
                    <a:tint val="75000"/>
                  </a:schemeClr>
                </a:solidFill>
              </a:defRPr>
            </a:lvl8pPr>
            <a:lvl9pPr marL="2734447" indent="0" algn="ctr">
              <a:buNone/>
              <a:defRPr>
                <a:solidFill>
                  <a:schemeClr val="tx1">
                    <a:tint val="75000"/>
                  </a:schemeClr>
                </a:solidFill>
              </a:defRPr>
            </a:lvl9pPr>
          </a:lstStyle>
          <a:p>
            <a:r>
              <a:rPr lang="en-US" dirty="0"/>
              <a:t>Presenters Name—Arial, Bold, 20pt</a:t>
            </a:r>
          </a:p>
        </p:txBody>
      </p:sp>
      <p:sp>
        <p:nvSpPr>
          <p:cNvPr id="9" name="Text Placeholder 8"/>
          <p:cNvSpPr>
            <a:spLocks noGrp="1"/>
          </p:cNvSpPr>
          <p:nvPr>
            <p:ph type="body" sz="quarter" idx="10" hasCustomPrompt="1"/>
          </p:nvPr>
        </p:nvSpPr>
        <p:spPr>
          <a:xfrm>
            <a:off x="1371600" y="3257550"/>
            <a:ext cx="6400800" cy="971550"/>
          </a:xfrm>
          <a:prstGeom prst="rect">
            <a:avLst/>
          </a:prstGeom>
        </p:spPr>
        <p:txBody>
          <a:bodyPr lIns="68390" tIns="34289" rIns="68390" bIns="34289"/>
          <a:lstStyle>
            <a:lvl1pPr algn="ctr">
              <a:lnSpc>
                <a:spcPts val="1500"/>
              </a:lnSpc>
              <a:buNone/>
              <a:defRPr sz="1400" baseline="0">
                <a:solidFill>
                  <a:schemeClr val="tx1"/>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400" dirty="0"/>
              <a:t>Title of Presenter—Arial, 18pt</a:t>
            </a:r>
          </a:p>
          <a:p>
            <a:pPr lvl="0"/>
            <a:endParaRPr lang="en-US" sz="1400" dirty="0"/>
          </a:p>
          <a:p>
            <a:pPr lvl="0"/>
            <a:r>
              <a:rPr lang="en-US" sz="1400" dirty="0"/>
              <a:t>Title of Event</a:t>
            </a:r>
          </a:p>
          <a:p>
            <a:pPr lvl="0"/>
            <a:r>
              <a:rPr lang="en-US" sz="1400" dirty="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lIns="68390" tIns="34289" rIns="68390" bIns="34289"/>
          <a:lstStyle>
            <a:lvl1pPr>
              <a:buNone/>
              <a:defRPr sz="800" baseline="0">
                <a:solidFill>
                  <a:schemeClr val="bg1"/>
                </a:solidFill>
                <a:latin typeface="Arial" pitchFamily="34" charset="0"/>
                <a:cs typeface="Arial" pitchFamily="34" charset="0"/>
              </a:defRPr>
            </a:lvl1pPr>
          </a:lstStyle>
          <a:p>
            <a:r>
              <a:rPr lang="en-US" dirty="0"/>
              <a:t>Place Descriptor Here</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lIns="68390" tIns="34289" rIns="68390" bIns="34289"/>
          <a:lstStyle>
            <a:lvl1pPr>
              <a:buNone/>
              <a:defRPr sz="800" baseline="0">
                <a:solidFill>
                  <a:schemeClr val="bg1"/>
                </a:solidFill>
                <a:latin typeface="Arial" pitchFamily="34" charset="0"/>
                <a:cs typeface="Arial" pitchFamily="34" charset="0"/>
              </a:defRPr>
            </a:lvl1pPr>
          </a:lstStyle>
          <a:p>
            <a:r>
              <a:rPr lang="en-US" dirty="0"/>
              <a:t>Place Descriptor Here</a:t>
            </a:r>
          </a:p>
        </p:txBody>
      </p:sp>
    </p:spTree>
    <p:extLst>
      <p:ext uri="{BB962C8B-B14F-4D97-AF65-F5344CB8AC3E}">
        <p14:creationId xmlns:p14="http://schemas.microsoft.com/office/powerpoint/2010/main" val="914069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457200" y="1039554"/>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pPr eaLnBrk="0" fontAlgn="base" hangingPunct="0">
              <a:spcBef>
                <a:spcPct val="0"/>
              </a:spcBef>
              <a:spcAft>
                <a:spcPct val="0"/>
              </a:spcAft>
            </a:pPr>
            <a:r>
              <a:rPr lang="en-US" sz="18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6452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292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3734561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1890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4259856"/>
            <a:ext cx="9148928" cy="883645"/>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2742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50700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434622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7678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1387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073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710459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147956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3469067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666462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485900"/>
            <a:ext cx="7772400" cy="3086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686300"/>
            <a:ext cx="1905000" cy="3429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686300"/>
            <a:ext cx="1905000" cy="342900"/>
          </a:xfrm>
          <a:prstGeom prst="rect">
            <a:avLst/>
          </a:prstGeom>
        </p:spPr>
        <p:txBody>
          <a:bodyPr/>
          <a:lstStyle>
            <a:lvl1pPr>
              <a:defRPr/>
            </a:lvl1pPr>
          </a:lstStyle>
          <a:p>
            <a:fld id="{F4032D12-9B3F-4AC9-A644-A00A9F2B0C14}" type="slidenum">
              <a:rPr lang="en-US"/>
              <a:pPr/>
              <a:t>‹#›</a:t>
            </a:fld>
            <a:endParaRPr lang="en-US" dirty="0"/>
          </a:p>
        </p:txBody>
      </p:sp>
    </p:spTree>
    <p:extLst>
      <p:ext uri="{BB962C8B-B14F-4D97-AF65-F5344CB8AC3E}">
        <p14:creationId xmlns:p14="http://schemas.microsoft.com/office/powerpoint/2010/main" val="2657919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0" y="-43544"/>
            <a:ext cx="9143999" cy="1105428"/>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6" y="4179535"/>
            <a:ext cx="1010195" cy="537337"/>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966014" y="1980650"/>
            <a:ext cx="7564664" cy="993775"/>
          </a:xfrm>
          <a:prstGeom prst="rect">
            <a:avLst/>
          </a:prstGeom>
        </p:spPr>
        <p:txBody>
          <a:bodyPr/>
          <a:lstStyle>
            <a:lvl1pPr algn="l">
              <a:defRPr sz="2900" b="1">
                <a:solidFill>
                  <a:srgbClr val="00788A"/>
                </a:solidFill>
              </a:defRPr>
            </a:lvl1pPr>
          </a:lstStyle>
          <a:p>
            <a:r>
              <a:rPr lang="en-US" dirty="0">
                <a:latin typeface="Adobe Garamond Pro" panose="02020502060506020403" pitchFamily="18" charset="77"/>
              </a:rPr>
              <a:t>Headline for Presentation Goes Here (Line 1) </a:t>
            </a:r>
            <a:br>
              <a:rPr lang="en-US" dirty="0">
                <a:latin typeface="Adobe Garamond Pro" panose="02020502060506020403" pitchFamily="18" charset="77"/>
              </a:rPr>
            </a:br>
            <a:r>
              <a:rPr lang="en-US" dirty="0">
                <a:latin typeface="Adobe Garamond Pro" panose="02020502060506020403" pitchFamily="18" charset="77"/>
              </a:rPr>
              <a:t>Subhead for Presentation (Line 2)</a:t>
            </a:r>
            <a:br>
              <a:rPr lang="en-US" dirty="0">
                <a:latin typeface="Adobe Garamond Pro" panose="02020502060506020403" pitchFamily="18" charset="77"/>
              </a:rPr>
            </a:br>
            <a:r>
              <a:rPr lang="en-US" b="0" dirty="0">
                <a:latin typeface="Adobe Garamond Pro" panose="02020502060506020403" pitchFamily="18" charset="77"/>
              </a:rPr>
              <a:t>Author Name Goes Here</a:t>
            </a:r>
            <a:br>
              <a:rPr lang="en-US" dirty="0">
                <a:latin typeface="Adobe Garamond Pro" panose="02020502060506020403" pitchFamily="18" charset="77"/>
              </a:rPr>
            </a:br>
            <a:endParaRPr lang="en-US" dirty="0"/>
          </a:p>
        </p:txBody>
      </p:sp>
    </p:spTree>
    <p:extLst>
      <p:ext uri="{BB962C8B-B14F-4D97-AF65-F5344CB8AC3E}">
        <p14:creationId xmlns:p14="http://schemas.microsoft.com/office/powerpoint/2010/main" val="726272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py Left | Image R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09126"/>
            <a:ext cx="9144000" cy="134374"/>
          </a:xfrm>
          <a:prstGeom prst="rect">
            <a:avLst/>
          </a:prstGeom>
        </p:spPr>
      </p:pic>
      <p:sp>
        <p:nvSpPr>
          <p:cNvPr id="6" name="Text Placeholder 7"/>
          <p:cNvSpPr>
            <a:spLocks noGrp="1"/>
          </p:cNvSpPr>
          <p:nvPr>
            <p:ph type="body" sz="quarter" idx="10" hasCustomPrompt="1"/>
          </p:nvPr>
        </p:nvSpPr>
        <p:spPr>
          <a:xfrm>
            <a:off x="457201" y="1157086"/>
            <a:ext cx="431800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4867296" y="1157086"/>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dirty="0"/>
          </a:p>
        </p:txBody>
      </p:sp>
    </p:spTree>
    <p:extLst>
      <p:ext uri="{BB962C8B-B14F-4D97-AF65-F5344CB8AC3E}">
        <p14:creationId xmlns:p14="http://schemas.microsoft.com/office/powerpoint/2010/main" val="134340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0" y="1157086"/>
            <a:ext cx="8303367" cy="3643514"/>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dirty="0"/>
              <a:t>Click to edit master title style</a:t>
            </a:r>
          </a:p>
        </p:txBody>
      </p:sp>
    </p:spTree>
    <p:extLst>
      <p:ext uri="{BB962C8B-B14F-4D97-AF65-F5344CB8AC3E}">
        <p14:creationId xmlns:p14="http://schemas.microsoft.com/office/powerpoint/2010/main" val="3180759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py Left | Copy R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09126"/>
            <a:ext cx="9144000" cy="134374"/>
          </a:xfrm>
          <a:prstGeom prst="rect">
            <a:avLst/>
          </a:prstGeom>
        </p:spPr>
      </p:pic>
      <p:sp>
        <p:nvSpPr>
          <p:cNvPr id="6" name="Text Placeholder 7"/>
          <p:cNvSpPr>
            <a:spLocks noGrp="1"/>
          </p:cNvSpPr>
          <p:nvPr>
            <p:ph type="body" sz="quarter" idx="10" hasCustomPrompt="1"/>
          </p:nvPr>
        </p:nvSpPr>
        <p:spPr>
          <a:xfrm>
            <a:off x="457201" y="1157086"/>
            <a:ext cx="403497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8D7D8199-9F9E-854A-A4E4-337C72E49999}"/>
              </a:ext>
            </a:extLst>
          </p:cNvPr>
          <p:cNvSpPr>
            <a:spLocks noGrp="1"/>
          </p:cNvSpPr>
          <p:nvPr>
            <p:ph type="body" sz="quarter" idx="11" hasCustomPrompt="1"/>
          </p:nvPr>
        </p:nvSpPr>
        <p:spPr>
          <a:xfrm>
            <a:off x="4717143" y="1157086"/>
            <a:ext cx="4043425"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10767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py Right | Image Lef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dirty="0"/>
              <a:t>Click to edit master title style</a:t>
            </a:r>
          </a:p>
        </p:txBody>
      </p:sp>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484913" y="1109484"/>
            <a:ext cx="4449825" cy="3335188"/>
          </a:xfrm>
          <a:prstGeom prst="rect">
            <a:avLst/>
          </a:prstGeom>
        </p:spPr>
        <p:txBody>
          <a:bodyPr/>
          <a:lstStyle>
            <a:lvl1pPr marL="342900" indent="-342900">
              <a:buClr>
                <a:srgbClr val="00788A"/>
              </a:buClr>
              <a:buFont typeface="Wingdings" panose="05000000000000000000" pitchFamily="2" charset="2"/>
              <a:buChar char="§"/>
              <a:defRPr sz="20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457199" y="1091770"/>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dirty="0"/>
          </a:p>
        </p:txBody>
      </p:sp>
    </p:spTree>
    <p:extLst>
      <p:ext uri="{BB962C8B-B14F-4D97-AF65-F5344CB8AC3E}">
        <p14:creationId xmlns:p14="http://schemas.microsoft.com/office/powerpoint/2010/main" val="2182636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30" cy="738089"/>
          </a:xfrm>
          <a:prstGeom prst="rect">
            <a:avLst/>
          </a:prstGeom>
        </p:spPr>
      </p:pic>
      <p:sp>
        <p:nvSpPr>
          <p:cNvPr id="7" name="Title 1"/>
          <p:cNvSpPr>
            <a:spLocks noGrp="1"/>
          </p:cNvSpPr>
          <p:nvPr>
            <p:ph type="title"/>
          </p:nvPr>
        </p:nvSpPr>
        <p:spPr>
          <a:xfrm>
            <a:off x="457199" y="1039554"/>
            <a:ext cx="8408978" cy="885728"/>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788A"/>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sz="18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86770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s | Three Textbox">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dirty="0"/>
              <a:t>Click to edit master title style</a:t>
            </a:r>
          </a:p>
        </p:txBody>
      </p:sp>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57200" y="3170929"/>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11" name="Content Placeholder 2">
            <a:extLst>
              <a:ext uri="{FF2B5EF4-FFF2-40B4-BE49-F238E27FC236}">
                <a16:creationId xmlns:a16="http://schemas.microsoft.com/office/drawing/2014/main" id="{38B2ED1B-ADCC-684D-99D2-AF07AAA77682}"/>
              </a:ext>
            </a:extLst>
          </p:cNvPr>
          <p:cNvSpPr>
            <a:spLocks noGrp="1"/>
          </p:cNvSpPr>
          <p:nvPr>
            <p:ph idx="15"/>
          </p:nvPr>
        </p:nvSpPr>
        <p:spPr>
          <a:xfrm>
            <a:off x="457198"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dirty="0"/>
          </a:p>
        </p:txBody>
      </p:sp>
      <p:sp>
        <p:nvSpPr>
          <p:cNvPr id="12" name="Content Placeholder 2">
            <a:extLst>
              <a:ext uri="{FF2B5EF4-FFF2-40B4-BE49-F238E27FC236}">
                <a16:creationId xmlns:a16="http://schemas.microsoft.com/office/drawing/2014/main" id="{EC32D7D9-84EC-214B-8006-9FB1BCBC3082}"/>
              </a:ext>
            </a:extLst>
          </p:cNvPr>
          <p:cNvSpPr>
            <a:spLocks noGrp="1"/>
          </p:cNvSpPr>
          <p:nvPr>
            <p:ph idx="16"/>
          </p:nvPr>
        </p:nvSpPr>
        <p:spPr>
          <a:xfrm>
            <a:off x="332436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dirty="0"/>
          </a:p>
        </p:txBody>
      </p:sp>
      <p:sp>
        <p:nvSpPr>
          <p:cNvPr id="13" name="Content Placeholder 2">
            <a:extLst>
              <a:ext uri="{FF2B5EF4-FFF2-40B4-BE49-F238E27FC236}">
                <a16:creationId xmlns:a16="http://schemas.microsoft.com/office/drawing/2014/main" id="{867EAB34-46B4-0F48-AFCC-DBD71239BCAD}"/>
              </a:ext>
            </a:extLst>
          </p:cNvPr>
          <p:cNvSpPr>
            <a:spLocks noGrp="1"/>
          </p:cNvSpPr>
          <p:nvPr>
            <p:ph idx="17"/>
          </p:nvPr>
        </p:nvSpPr>
        <p:spPr>
          <a:xfrm>
            <a:off x="619153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3"/>
            <a:endParaRPr lang="en-US" dirty="0"/>
          </a:p>
        </p:txBody>
      </p:sp>
      <p:sp>
        <p:nvSpPr>
          <p:cNvPr id="16" name="Text Placeholder 7">
            <a:extLst>
              <a:ext uri="{FF2B5EF4-FFF2-40B4-BE49-F238E27FC236}">
                <a16:creationId xmlns:a16="http://schemas.microsoft.com/office/drawing/2014/main" id="{C9280D13-B626-B940-8818-E674FAFFB438}"/>
              </a:ext>
            </a:extLst>
          </p:cNvPr>
          <p:cNvSpPr>
            <a:spLocks noGrp="1"/>
          </p:cNvSpPr>
          <p:nvPr>
            <p:ph type="body" sz="quarter" idx="18" hasCustomPrompt="1"/>
          </p:nvPr>
        </p:nvSpPr>
        <p:spPr>
          <a:xfrm>
            <a:off x="3324368" y="3179715"/>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17" name="Text Placeholder 7">
            <a:extLst>
              <a:ext uri="{FF2B5EF4-FFF2-40B4-BE49-F238E27FC236}">
                <a16:creationId xmlns:a16="http://schemas.microsoft.com/office/drawing/2014/main" id="{BEBB5150-F29E-134E-B67B-C5ADE9310A36}"/>
              </a:ext>
            </a:extLst>
          </p:cNvPr>
          <p:cNvSpPr>
            <a:spLocks noGrp="1"/>
          </p:cNvSpPr>
          <p:nvPr>
            <p:ph type="body" sz="quarter" idx="19" hasCustomPrompt="1"/>
          </p:nvPr>
        </p:nvSpPr>
        <p:spPr>
          <a:xfrm>
            <a:off x="6191536" y="3179714"/>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674873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07"/>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69"/>
            <a:ext cx="6793992" cy="993775"/>
          </a:xfrm>
          <a:prstGeom prst="rect">
            <a:avLst/>
          </a:prstGeom>
        </p:spPr>
        <p:txBody>
          <a:bodyPr/>
          <a:lstStyle>
            <a:lvl1pPr algn="l">
              <a:defRPr sz="2600" b="1">
                <a:solidFill>
                  <a:srgbClr val="00788A"/>
                </a:solidFill>
              </a:defRPr>
            </a:lvl1pPr>
          </a:lstStyle>
          <a:p>
            <a:r>
              <a:rPr lang="en-US" dirty="0">
                <a:latin typeface="Adobe Garamond Pro" panose="02020502060506020403" pitchFamily="18" charset="77"/>
              </a:rPr>
              <a:t>Subtitle Headline Page</a:t>
            </a:r>
            <a:br>
              <a:rPr lang="en-US" dirty="0">
                <a:latin typeface="Adobe Garamond Pro" panose="02020502060506020403" pitchFamily="18" charset="77"/>
              </a:rPr>
            </a:br>
            <a:r>
              <a:rPr lang="en-US" b="0" dirty="0">
                <a:latin typeface="Adobe Garamond Pro" panose="02020502060506020403" pitchFamily="18" charset="77"/>
              </a:rPr>
              <a:t>Support Copy Here</a:t>
            </a:r>
            <a:br>
              <a:rPr lang="en-US" dirty="0">
                <a:latin typeface="Adobe Garamond Pro" panose="02020502060506020403" pitchFamily="18" charset="77"/>
              </a:rPr>
            </a:br>
            <a:endParaRPr lang="en-US" dirty="0"/>
          </a:p>
        </p:txBody>
      </p:sp>
    </p:spTree>
    <p:extLst>
      <p:ext uri="{BB962C8B-B14F-4D97-AF65-F5344CB8AC3E}">
        <p14:creationId xmlns:p14="http://schemas.microsoft.com/office/powerpoint/2010/main" val="761360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amp; Quot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4601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33436"/>
            <a:ext cx="8303368" cy="547903"/>
          </a:xfrm>
          <a:prstGeom prst="rect">
            <a:avLst/>
          </a:prstGeom>
        </p:spPr>
        <p:txBody>
          <a:bodyPr/>
          <a:lstStyle>
            <a:lvl1pPr algn="l">
              <a:defRPr sz="3000" b="1">
                <a:solidFill>
                  <a:srgbClr val="00788A"/>
                </a:solidFill>
              </a:defRPr>
            </a:lvl1pPr>
          </a:lstStyle>
          <a:p>
            <a:r>
              <a:rPr lang="en-US" dirty="0"/>
              <a:t>Small Icon Library </a:t>
            </a:r>
          </a:p>
        </p:txBody>
      </p:sp>
      <p:pic>
        <p:nvPicPr>
          <p:cNvPr id="7" name="Picture 6">
            <a:extLst>
              <a:ext uri="{FF2B5EF4-FFF2-40B4-BE49-F238E27FC236}">
                <a16:creationId xmlns:a16="http://schemas.microsoft.com/office/drawing/2014/main" id="{1C9FA662-A6CD-AD44-B344-3BAC19EFC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36918"/>
            <a:ext cx="511338" cy="511338"/>
          </a:xfrm>
          <a:prstGeom prst="rect">
            <a:avLst/>
          </a:prstGeom>
        </p:spPr>
      </p:pic>
      <p:pic>
        <p:nvPicPr>
          <p:cNvPr id="8" name="Picture 7">
            <a:extLst>
              <a:ext uri="{FF2B5EF4-FFF2-40B4-BE49-F238E27FC236}">
                <a16:creationId xmlns:a16="http://schemas.microsoft.com/office/drawing/2014/main" id="{CF2E4FE1-14D9-8144-B9CF-E906960E4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440" y="1536918"/>
            <a:ext cx="511338" cy="511338"/>
          </a:xfrm>
          <a:prstGeom prst="rect">
            <a:avLst/>
          </a:prstGeom>
        </p:spPr>
      </p:pic>
      <p:pic>
        <p:nvPicPr>
          <p:cNvPr id="9" name="Picture 8">
            <a:extLst>
              <a:ext uri="{FF2B5EF4-FFF2-40B4-BE49-F238E27FC236}">
                <a16:creationId xmlns:a16="http://schemas.microsoft.com/office/drawing/2014/main" id="{B89FFF33-C6E6-0F47-9380-D0D1960213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7060" y="1536918"/>
            <a:ext cx="511338" cy="511338"/>
          </a:xfrm>
          <a:prstGeom prst="rect">
            <a:avLst/>
          </a:prstGeom>
        </p:spPr>
      </p:pic>
      <p:pic>
        <p:nvPicPr>
          <p:cNvPr id="10" name="Picture 9">
            <a:extLst>
              <a:ext uri="{FF2B5EF4-FFF2-40B4-BE49-F238E27FC236}">
                <a16:creationId xmlns:a16="http://schemas.microsoft.com/office/drawing/2014/main" id="{1B9116AE-E2BD-9748-AF68-786236819F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3680" y="1536918"/>
            <a:ext cx="511338" cy="511338"/>
          </a:xfrm>
          <a:prstGeom prst="rect">
            <a:avLst/>
          </a:prstGeom>
        </p:spPr>
      </p:pic>
      <p:pic>
        <p:nvPicPr>
          <p:cNvPr id="11" name="Picture 10">
            <a:extLst>
              <a:ext uri="{FF2B5EF4-FFF2-40B4-BE49-F238E27FC236}">
                <a16:creationId xmlns:a16="http://schemas.microsoft.com/office/drawing/2014/main" id="{B41C5890-DB08-8F46-9D9E-9985C54B5B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40300" y="1536918"/>
            <a:ext cx="511338" cy="511338"/>
          </a:xfrm>
          <a:prstGeom prst="rect">
            <a:avLst/>
          </a:prstGeom>
        </p:spPr>
      </p:pic>
      <p:pic>
        <p:nvPicPr>
          <p:cNvPr id="12" name="Picture 11">
            <a:extLst>
              <a:ext uri="{FF2B5EF4-FFF2-40B4-BE49-F238E27FC236}">
                <a16:creationId xmlns:a16="http://schemas.microsoft.com/office/drawing/2014/main" id="{EACBBE00-FA12-4349-BF1D-93C4E0A0BF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6920" y="1536918"/>
            <a:ext cx="511338" cy="511338"/>
          </a:xfrm>
          <a:prstGeom prst="rect">
            <a:avLst/>
          </a:prstGeom>
        </p:spPr>
      </p:pic>
      <p:pic>
        <p:nvPicPr>
          <p:cNvPr id="15" name="Picture 14">
            <a:extLst>
              <a:ext uri="{FF2B5EF4-FFF2-40B4-BE49-F238E27FC236}">
                <a16:creationId xmlns:a16="http://schemas.microsoft.com/office/drawing/2014/main" id="{E1FA15B0-A0FD-A44B-91C9-112A9D1EE36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13540" y="1536918"/>
            <a:ext cx="511338" cy="511338"/>
          </a:xfrm>
          <a:prstGeom prst="rect">
            <a:avLst/>
          </a:prstGeom>
        </p:spPr>
      </p:pic>
      <p:pic>
        <p:nvPicPr>
          <p:cNvPr id="16" name="Picture 15">
            <a:extLst>
              <a:ext uri="{FF2B5EF4-FFF2-40B4-BE49-F238E27FC236}">
                <a16:creationId xmlns:a16="http://schemas.microsoft.com/office/drawing/2014/main" id="{4C59CB0B-D8F8-0D43-B431-10095570B2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0160" y="1536918"/>
            <a:ext cx="511338" cy="511338"/>
          </a:xfrm>
          <a:prstGeom prst="rect">
            <a:avLst/>
          </a:prstGeom>
        </p:spPr>
      </p:pic>
      <p:pic>
        <p:nvPicPr>
          <p:cNvPr id="17" name="Picture 16">
            <a:extLst>
              <a:ext uri="{FF2B5EF4-FFF2-40B4-BE49-F238E27FC236}">
                <a16:creationId xmlns:a16="http://schemas.microsoft.com/office/drawing/2014/main" id="{AE705594-433D-4B4E-AEE0-8A5A28148D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86777" y="1536918"/>
            <a:ext cx="511338" cy="511338"/>
          </a:xfrm>
          <a:prstGeom prst="rect">
            <a:avLst/>
          </a:prstGeom>
        </p:spPr>
      </p:pic>
      <p:pic>
        <p:nvPicPr>
          <p:cNvPr id="18" name="Picture 17">
            <a:extLst>
              <a:ext uri="{FF2B5EF4-FFF2-40B4-BE49-F238E27FC236}">
                <a16:creationId xmlns:a16="http://schemas.microsoft.com/office/drawing/2014/main" id="{CB30382A-1A9B-954E-9489-806F92D2BD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86777" y="2490731"/>
            <a:ext cx="511338" cy="511338"/>
          </a:xfrm>
          <a:prstGeom prst="rect">
            <a:avLst/>
          </a:prstGeom>
        </p:spPr>
      </p:pic>
      <p:pic>
        <p:nvPicPr>
          <p:cNvPr id="19" name="Picture 18">
            <a:extLst>
              <a:ext uri="{FF2B5EF4-FFF2-40B4-BE49-F238E27FC236}">
                <a16:creationId xmlns:a16="http://schemas.microsoft.com/office/drawing/2014/main" id="{95F4881F-03E0-9046-BD6F-8DACE2989B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3680" y="2490731"/>
            <a:ext cx="511338" cy="511338"/>
          </a:xfrm>
          <a:prstGeom prst="rect">
            <a:avLst/>
          </a:prstGeom>
        </p:spPr>
      </p:pic>
      <p:pic>
        <p:nvPicPr>
          <p:cNvPr id="20" name="Picture 19">
            <a:extLst>
              <a:ext uri="{FF2B5EF4-FFF2-40B4-BE49-F238E27FC236}">
                <a16:creationId xmlns:a16="http://schemas.microsoft.com/office/drawing/2014/main" id="{49628BC7-FB80-7240-B4E2-39AA0BC3C2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40300" y="2490731"/>
            <a:ext cx="511338" cy="511338"/>
          </a:xfrm>
          <a:prstGeom prst="rect">
            <a:avLst/>
          </a:prstGeom>
        </p:spPr>
      </p:pic>
      <p:pic>
        <p:nvPicPr>
          <p:cNvPr id="21" name="Picture 20">
            <a:extLst>
              <a:ext uri="{FF2B5EF4-FFF2-40B4-BE49-F238E27FC236}">
                <a16:creationId xmlns:a16="http://schemas.microsoft.com/office/drawing/2014/main" id="{21DC6F35-88CF-C740-B11E-604E05236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13540" y="2490731"/>
            <a:ext cx="511338" cy="511338"/>
          </a:xfrm>
          <a:prstGeom prst="rect">
            <a:avLst/>
          </a:prstGeom>
        </p:spPr>
      </p:pic>
      <p:pic>
        <p:nvPicPr>
          <p:cNvPr id="22" name="Picture 21">
            <a:extLst>
              <a:ext uri="{FF2B5EF4-FFF2-40B4-BE49-F238E27FC236}">
                <a16:creationId xmlns:a16="http://schemas.microsoft.com/office/drawing/2014/main" id="{B11E9B02-5F45-7045-8FFA-55F79A9CE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3820" y="1536918"/>
            <a:ext cx="511338" cy="511338"/>
          </a:xfrm>
          <a:prstGeom prst="rect">
            <a:avLst/>
          </a:prstGeom>
        </p:spPr>
      </p:pic>
      <p:pic>
        <p:nvPicPr>
          <p:cNvPr id="23" name="Picture 22">
            <a:extLst>
              <a:ext uri="{FF2B5EF4-FFF2-40B4-BE49-F238E27FC236}">
                <a16:creationId xmlns:a16="http://schemas.microsoft.com/office/drawing/2014/main" id="{5CBFEA1C-F983-AF4C-AD56-BCA76FC49B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3820" y="2490731"/>
            <a:ext cx="511338" cy="511338"/>
          </a:xfrm>
          <a:prstGeom prst="rect">
            <a:avLst/>
          </a:prstGeom>
        </p:spPr>
      </p:pic>
      <p:pic>
        <p:nvPicPr>
          <p:cNvPr id="24" name="Picture 23">
            <a:extLst>
              <a:ext uri="{FF2B5EF4-FFF2-40B4-BE49-F238E27FC236}">
                <a16:creationId xmlns:a16="http://schemas.microsoft.com/office/drawing/2014/main" id="{B1D8477B-4912-F142-96C6-C1531F11E3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40" y="2490731"/>
            <a:ext cx="511338" cy="511338"/>
          </a:xfrm>
          <a:prstGeom prst="rect">
            <a:avLst/>
          </a:prstGeom>
        </p:spPr>
      </p:pic>
      <p:pic>
        <p:nvPicPr>
          <p:cNvPr id="25" name="Picture 24">
            <a:extLst>
              <a:ext uri="{FF2B5EF4-FFF2-40B4-BE49-F238E27FC236}">
                <a16:creationId xmlns:a16="http://schemas.microsoft.com/office/drawing/2014/main" id="{0C4DB8F5-9246-3545-A8A4-9B27725DD1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67060" y="2490731"/>
            <a:ext cx="511338" cy="511338"/>
          </a:xfrm>
          <a:prstGeom prst="rect">
            <a:avLst/>
          </a:prstGeom>
        </p:spPr>
      </p:pic>
      <p:pic>
        <p:nvPicPr>
          <p:cNvPr id="26" name="Picture 25">
            <a:extLst>
              <a:ext uri="{FF2B5EF4-FFF2-40B4-BE49-F238E27FC236}">
                <a16:creationId xmlns:a16="http://schemas.microsoft.com/office/drawing/2014/main" id="{53438876-E9AE-3947-A08C-AF2848445AE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2490731"/>
            <a:ext cx="511338" cy="511338"/>
          </a:xfrm>
          <a:prstGeom prst="rect">
            <a:avLst/>
          </a:prstGeom>
        </p:spPr>
      </p:pic>
      <p:pic>
        <p:nvPicPr>
          <p:cNvPr id="27" name="Picture 26">
            <a:extLst>
              <a:ext uri="{FF2B5EF4-FFF2-40B4-BE49-F238E27FC236}">
                <a16:creationId xmlns:a16="http://schemas.microsoft.com/office/drawing/2014/main" id="{5EA2369A-0A69-5245-AD03-4F28791F0A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76920" y="2490731"/>
            <a:ext cx="511338" cy="511338"/>
          </a:xfrm>
          <a:prstGeom prst="rect">
            <a:avLst/>
          </a:prstGeom>
        </p:spPr>
      </p:pic>
      <p:pic>
        <p:nvPicPr>
          <p:cNvPr id="28" name="Picture 27">
            <a:extLst>
              <a:ext uri="{FF2B5EF4-FFF2-40B4-BE49-F238E27FC236}">
                <a16:creationId xmlns:a16="http://schemas.microsoft.com/office/drawing/2014/main" id="{EF245563-4596-384F-9BD9-427485B2A31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50160" y="2490731"/>
            <a:ext cx="511338" cy="511338"/>
          </a:xfrm>
          <a:prstGeom prst="rect">
            <a:avLst/>
          </a:prstGeom>
        </p:spPr>
      </p:pic>
      <p:sp>
        <p:nvSpPr>
          <p:cNvPr id="49" name="TextBox 48">
            <a:extLst>
              <a:ext uri="{FF2B5EF4-FFF2-40B4-BE49-F238E27FC236}">
                <a16:creationId xmlns:a16="http://schemas.microsoft.com/office/drawing/2014/main" id="{93BB8159-6762-4A4E-8718-AFE176F67FD6}"/>
              </a:ext>
            </a:extLst>
          </p:cNvPr>
          <p:cNvSpPr txBox="1"/>
          <p:nvPr userDrawn="1"/>
        </p:nvSpPr>
        <p:spPr>
          <a:xfrm>
            <a:off x="2307771" y="4035456"/>
            <a:ext cx="4903362" cy="246221"/>
          </a:xfrm>
          <a:prstGeom prst="rect">
            <a:avLst/>
          </a:prstGeom>
          <a:solidFill>
            <a:srgbClr val="FF0000"/>
          </a:solidFill>
        </p:spPr>
        <p:txBody>
          <a:bodyPr wrap="square" rtlCol="0">
            <a:spAutoFit/>
          </a:bodyPr>
          <a:lstStyle/>
          <a:p>
            <a:pPr algn="ctr"/>
            <a:r>
              <a:rPr lang="en-US" sz="1000" b="1" dirty="0">
                <a:solidFill>
                  <a:schemeClr val="bg2"/>
                </a:solidFill>
                <a:latin typeface="Calibri" panose="020F0502020204030204" pitchFamily="34" charset="0"/>
              </a:rPr>
              <a:t>NOTE: If you need a small icon not featured here – please submit a web request</a:t>
            </a:r>
            <a:r>
              <a:rPr lang="en-US" sz="1000" dirty="0">
                <a:solidFill>
                  <a:schemeClr val="bg2"/>
                </a:solidFill>
                <a:latin typeface="Calibri" panose="020F0502020204030204" pitchFamily="34" charset="0"/>
              </a:rPr>
              <a:t>.  </a:t>
            </a:r>
            <a:endParaRPr lang="en-US" sz="1000" b="1"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2543353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dirty="0"/>
              <a:t>Large Icon Library</a:t>
            </a:r>
          </a:p>
        </p:txBody>
      </p:sp>
      <p:sp>
        <p:nvSpPr>
          <p:cNvPr id="7" name="TextBox 6">
            <a:extLst>
              <a:ext uri="{FF2B5EF4-FFF2-40B4-BE49-F238E27FC236}">
                <a16:creationId xmlns:a16="http://schemas.microsoft.com/office/drawing/2014/main" id="{AE7A6E17-F145-864D-B2F5-3FD00B4FBC42}"/>
              </a:ext>
            </a:extLst>
          </p:cNvPr>
          <p:cNvSpPr txBox="1"/>
          <p:nvPr userDrawn="1"/>
        </p:nvSpPr>
        <p:spPr>
          <a:xfrm>
            <a:off x="4145302" y="585571"/>
            <a:ext cx="4434874" cy="230832"/>
          </a:xfrm>
          <a:prstGeom prst="rect">
            <a:avLst/>
          </a:prstGeom>
          <a:solidFill>
            <a:srgbClr val="FF0000"/>
          </a:solidFill>
        </p:spPr>
        <p:txBody>
          <a:bodyPr wrap="square" rtlCol="0">
            <a:spAutoFit/>
          </a:bodyPr>
          <a:lstStyle/>
          <a:p>
            <a:pPr algn="ctr"/>
            <a:r>
              <a:rPr lang="en-US" sz="900" b="1" dirty="0">
                <a:solidFill>
                  <a:schemeClr val="bg2"/>
                </a:solidFill>
                <a:latin typeface="Calibri" panose="020F0502020204030204" pitchFamily="34" charset="0"/>
              </a:rPr>
              <a:t>NOTE: If you need a large icon not featured here – please submit a web request</a:t>
            </a:r>
            <a:r>
              <a:rPr lang="en-US" sz="900" dirty="0">
                <a:solidFill>
                  <a:schemeClr val="bg2"/>
                </a:solidFill>
                <a:latin typeface="Calibri" panose="020F0502020204030204" pitchFamily="34" charset="0"/>
              </a:rPr>
              <a:t>.  </a:t>
            </a:r>
            <a:endParaRPr lang="en-US" sz="900" b="1" i="1" dirty="0">
              <a:solidFill>
                <a:schemeClr val="bg2"/>
              </a:solidFill>
              <a:latin typeface="Calibri" panose="020F0502020204030204" pitchFamily="34" charset="0"/>
            </a:endParaRPr>
          </a:p>
        </p:txBody>
      </p:sp>
      <p:pic>
        <p:nvPicPr>
          <p:cNvPr id="116" name="Picture 115">
            <a:extLst>
              <a:ext uri="{FF2B5EF4-FFF2-40B4-BE49-F238E27FC236}">
                <a16:creationId xmlns:a16="http://schemas.microsoft.com/office/drawing/2014/main" id="{23B97EC8-165F-FA4A-819A-05BFB4F5D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11" y="759836"/>
            <a:ext cx="1828800" cy="1828800"/>
          </a:xfrm>
          <a:prstGeom prst="rect">
            <a:avLst/>
          </a:prstGeom>
        </p:spPr>
      </p:pic>
      <p:pic>
        <p:nvPicPr>
          <p:cNvPr id="117" name="Picture 116">
            <a:extLst>
              <a:ext uri="{FF2B5EF4-FFF2-40B4-BE49-F238E27FC236}">
                <a16:creationId xmlns:a16="http://schemas.microsoft.com/office/drawing/2014/main" id="{AAB8D10E-9F18-764B-925D-B0680ABA12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5590" y="759836"/>
            <a:ext cx="1828800" cy="1828800"/>
          </a:xfrm>
          <a:prstGeom prst="rect">
            <a:avLst/>
          </a:prstGeom>
        </p:spPr>
      </p:pic>
      <p:pic>
        <p:nvPicPr>
          <p:cNvPr id="118" name="Picture 117">
            <a:extLst>
              <a:ext uri="{FF2B5EF4-FFF2-40B4-BE49-F238E27FC236}">
                <a16:creationId xmlns:a16="http://schemas.microsoft.com/office/drawing/2014/main" id="{DC4A33C6-78ED-E14A-A81D-930DAC2C584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395" y="759836"/>
            <a:ext cx="1828800" cy="1828800"/>
          </a:xfrm>
          <a:prstGeom prst="rect">
            <a:avLst/>
          </a:prstGeom>
        </p:spPr>
      </p:pic>
      <p:pic>
        <p:nvPicPr>
          <p:cNvPr id="119" name="Picture 118">
            <a:extLst>
              <a:ext uri="{FF2B5EF4-FFF2-40B4-BE49-F238E27FC236}">
                <a16:creationId xmlns:a16="http://schemas.microsoft.com/office/drawing/2014/main" id="{9073DD27-7F4B-BD41-8072-E56EE23D6D5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40437" y="759836"/>
            <a:ext cx="1828800" cy="1828800"/>
          </a:xfrm>
          <a:prstGeom prst="rect">
            <a:avLst/>
          </a:prstGeom>
        </p:spPr>
      </p:pic>
      <p:pic>
        <p:nvPicPr>
          <p:cNvPr id="120" name="Picture 119">
            <a:extLst>
              <a:ext uri="{FF2B5EF4-FFF2-40B4-BE49-F238E27FC236}">
                <a16:creationId xmlns:a16="http://schemas.microsoft.com/office/drawing/2014/main" id="{6BDA92A2-01C9-9247-B5D8-9FF13C62254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55284" y="759836"/>
            <a:ext cx="1828800" cy="1828800"/>
          </a:xfrm>
          <a:prstGeom prst="rect">
            <a:avLst/>
          </a:prstGeom>
        </p:spPr>
      </p:pic>
      <p:pic>
        <p:nvPicPr>
          <p:cNvPr id="121" name="Picture 120">
            <a:extLst>
              <a:ext uri="{FF2B5EF4-FFF2-40B4-BE49-F238E27FC236}">
                <a16:creationId xmlns:a16="http://schemas.microsoft.com/office/drawing/2014/main" id="{D0FCCA7F-6EF9-6C4F-8398-94ECAE5A3E4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97564" y="759836"/>
            <a:ext cx="1828800" cy="1828800"/>
          </a:xfrm>
          <a:prstGeom prst="rect">
            <a:avLst/>
          </a:prstGeom>
        </p:spPr>
      </p:pic>
      <p:pic>
        <p:nvPicPr>
          <p:cNvPr id="122" name="Picture 121">
            <a:extLst>
              <a:ext uri="{FF2B5EF4-FFF2-40B4-BE49-F238E27FC236}">
                <a16:creationId xmlns:a16="http://schemas.microsoft.com/office/drawing/2014/main" id="{607D0800-008C-DA46-AAD1-7172C6D4CE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25590" y="2044640"/>
            <a:ext cx="1828800" cy="1828800"/>
          </a:xfrm>
          <a:prstGeom prst="rect">
            <a:avLst/>
          </a:prstGeom>
        </p:spPr>
      </p:pic>
      <p:pic>
        <p:nvPicPr>
          <p:cNvPr id="123" name="Picture 122">
            <a:extLst>
              <a:ext uri="{FF2B5EF4-FFF2-40B4-BE49-F238E27FC236}">
                <a16:creationId xmlns:a16="http://schemas.microsoft.com/office/drawing/2014/main" id="{79521098-AAB1-2343-86B3-8B6E95EECBD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95" y="2044640"/>
            <a:ext cx="1828800" cy="1828800"/>
          </a:xfrm>
          <a:prstGeom prst="rect">
            <a:avLst/>
          </a:prstGeom>
        </p:spPr>
      </p:pic>
      <p:pic>
        <p:nvPicPr>
          <p:cNvPr id="124" name="Picture 123">
            <a:extLst>
              <a:ext uri="{FF2B5EF4-FFF2-40B4-BE49-F238E27FC236}">
                <a16:creationId xmlns:a16="http://schemas.microsoft.com/office/drawing/2014/main" id="{409808B7-7372-8E47-9DD9-2C3FADD006A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24011" y="2044640"/>
            <a:ext cx="1828800" cy="1828800"/>
          </a:xfrm>
          <a:prstGeom prst="rect">
            <a:avLst/>
          </a:prstGeom>
        </p:spPr>
      </p:pic>
      <p:pic>
        <p:nvPicPr>
          <p:cNvPr id="125" name="Picture 124">
            <a:extLst>
              <a:ext uri="{FF2B5EF4-FFF2-40B4-BE49-F238E27FC236}">
                <a16:creationId xmlns:a16="http://schemas.microsoft.com/office/drawing/2014/main" id="{B6D1BAA7-6447-F64F-9631-E8A99A0696A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340437" y="2044640"/>
            <a:ext cx="1828800" cy="1828800"/>
          </a:xfrm>
          <a:prstGeom prst="rect">
            <a:avLst/>
          </a:prstGeom>
        </p:spPr>
      </p:pic>
      <p:pic>
        <p:nvPicPr>
          <p:cNvPr id="126" name="Picture 125">
            <a:extLst>
              <a:ext uri="{FF2B5EF4-FFF2-40B4-BE49-F238E27FC236}">
                <a16:creationId xmlns:a16="http://schemas.microsoft.com/office/drawing/2014/main" id="{190A4603-D69A-524E-A6DF-1381D3E698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5284" y="2044640"/>
            <a:ext cx="1828800" cy="1828800"/>
          </a:xfrm>
          <a:prstGeom prst="rect">
            <a:avLst/>
          </a:prstGeom>
        </p:spPr>
      </p:pic>
      <p:pic>
        <p:nvPicPr>
          <p:cNvPr id="127" name="Picture 126">
            <a:extLst>
              <a:ext uri="{FF2B5EF4-FFF2-40B4-BE49-F238E27FC236}">
                <a16:creationId xmlns:a16="http://schemas.microsoft.com/office/drawing/2014/main" id="{571855B3-B33D-654B-902B-9DD3B6F2A8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97564" y="2044640"/>
            <a:ext cx="1828800" cy="1828800"/>
          </a:xfrm>
          <a:prstGeom prst="rect">
            <a:avLst/>
          </a:prstGeom>
        </p:spPr>
      </p:pic>
      <p:pic>
        <p:nvPicPr>
          <p:cNvPr id="128" name="Picture 127">
            <a:extLst>
              <a:ext uri="{FF2B5EF4-FFF2-40B4-BE49-F238E27FC236}">
                <a16:creationId xmlns:a16="http://schemas.microsoft.com/office/drawing/2014/main" id="{6285532C-3F9F-F04A-ABA1-3D89407E9C3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925590" y="3395081"/>
            <a:ext cx="1828800" cy="1828800"/>
          </a:xfrm>
          <a:prstGeom prst="rect">
            <a:avLst/>
          </a:prstGeom>
        </p:spPr>
      </p:pic>
      <p:pic>
        <p:nvPicPr>
          <p:cNvPr id="129" name="Picture 128">
            <a:extLst>
              <a:ext uri="{FF2B5EF4-FFF2-40B4-BE49-F238E27FC236}">
                <a16:creationId xmlns:a16="http://schemas.microsoft.com/office/drawing/2014/main" id="{3D0735B1-0E59-1E40-B3D3-F4A5AF1FF06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11" y="3395081"/>
            <a:ext cx="1828800" cy="1828800"/>
          </a:xfrm>
          <a:prstGeom prst="rect">
            <a:avLst/>
          </a:prstGeom>
        </p:spPr>
      </p:pic>
      <p:pic>
        <p:nvPicPr>
          <p:cNvPr id="130" name="Picture 129">
            <a:extLst>
              <a:ext uri="{FF2B5EF4-FFF2-40B4-BE49-F238E27FC236}">
                <a16:creationId xmlns:a16="http://schemas.microsoft.com/office/drawing/2014/main" id="{730C992C-AE4B-AB4B-88C4-7101EFE87B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8395" y="3395081"/>
            <a:ext cx="1828800" cy="1828800"/>
          </a:xfrm>
          <a:prstGeom prst="rect">
            <a:avLst/>
          </a:prstGeom>
        </p:spPr>
      </p:pic>
      <p:pic>
        <p:nvPicPr>
          <p:cNvPr id="131" name="Picture 130">
            <a:extLst>
              <a:ext uri="{FF2B5EF4-FFF2-40B4-BE49-F238E27FC236}">
                <a16:creationId xmlns:a16="http://schemas.microsoft.com/office/drawing/2014/main" id="{6101D5C1-B68B-1F40-B692-4A06994332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97564" y="3395081"/>
            <a:ext cx="1828800" cy="1828800"/>
          </a:xfrm>
          <a:prstGeom prst="rect">
            <a:avLst/>
          </a:prstGeom>
        </p:spPr>
      </p:pic>
      <p:pic>
        <p:nvPicPr>
          <p:cNvPr id="132" name="Picture 131">
            <a:extLst>
              <a:ext uri="{FF2B5EF4-FFF2-40B4-BE49-F238E27FC236}">
                <a16:creationId xmlns:a16="http://schemas.microsoft.com/office/drawing/2014/main" id="{99A99E1A-D80C-854F-9978-2CD06FBAA90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755284" y="3395081"/>
            <a:ext cx="1828800" cy="1828800"/>
          </a:xfrm>
          <a:prstGeom prst="rect">
            <a:avLst/>
          </a:prstGeom>
        </p:spPr>
      </p:pic>
      <p:pic>
        <p:nvPicPr>
          <p:cNvPr id="133" name="Picture 132">
            <a:extLst>
              <a:ext uri="{FF2B5EF4-FFF2-40B4-BE49-F238E27FC236}">
                <a16:creationId xmlns:a16="http://schemas.microsoft.com/office/drawing/2014/main" id="{C44A4EC8-40EF-7048-83C4-33C1D74F246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340437" y="3395081"/>
            <a:ext cx="1828800" cy="1828800"/>
          </a:xfrm>
          <a:prstGeom prst="rect">
            <a:avLst/>
          </a:prstGeom>
        </p:spPr>
      </p:pic>
    </p:spTree>
    <p:extLst>
      <p:ext uri="{BB962C8B-B14F-4D97-AF65-F5344CB8AC3E}">
        <p14:creationId xmlns:p14="http://schemas.microsoft.com/office/powerpoint/2010/main" val="153108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0"/>
            <a:ext cx="9144000" cy="5151249"/>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557784" y="1745337"/>
            <a:ext cx="353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3200" b="1" dirty="0">
                <a:solidFill>
                  <a:schemeClr val="bg2"/>
                </a:solidFill>
                <a:latin typeface="Adobe Garamond Pro" panose="02020502060506020403" pitchFamily="18" charset="77"/>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557784" y="2452866"/>
            <a:ext cx="8165592" cy="830997"/>
          </a:xfrm>
          <a:prstGeom prst="rect">
            <a:avLst/>
          </a:prstGeom>
          <a:noFill/>
        </p:spPr>
        <p:txBody>
          <a:bodyPr wrap="square" rtlCol="0">
            <a:spAutoFit/>
          </a:bodyPr>
          <a:lstStyle/>
          <a:p>
            <a:pPr marL="0" indent="0" eaLnBrk="1" hangingPunct="1">
              <a:buFont typeface="Wingdings" pitchFamily="2" charset="2"/>
              <a:buNone/>
            </a:pPr>
            <a:r>
              <a:rPr lang="en-US" altLang="en-US" sz="1600" b="0" dirty="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16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595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Slide - Questions?">
    <p:bg>
      <p:bgPr>
        <a:solidFill>
          <a:srgbClr val="00616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7840C2-9890-8347-9730-6AB41F97C85B}"/>
              </a:ext>
            </a:extLst>
          </p:cNvPr>
          <p:cNvSpPr/>
          <p:nvPr userDrawn="1"/>
        </p:nvSpPr>
        <p:spPr>
          <a:xfrm>
            <a:off x="0" y="-81116"/>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22F3D40-3F3B-C840-BC4A-547BF5B9E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8810" y="3547536"/>
            <a:ext cx="7433297" cy="1072519"/>
          </a:xfrm>
          <a:prstGeom prst="rect">
            <a:avLst/>
          </a:prstGeom>
        </p:spPr>
      </p:pic>
    </p:spTree>
    <p:extLst>
      <p:ext uri="{BB962C8B-B14F-4D97-AF65-F5344CB8AC3E}">
        <p14:creationId xmlns:p14="http://schemas.microsoft.com/office/powerpoint/2010/main" val="2327475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044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9980"/>
            <a:ext cx="9144000" cy="5143500"/>
          </a:xfrm>
          <a:prstGeom prst="rect">
            <a:avLst/>
          </a:prstGeom>
        </p:spPr>
      </p:pic>
    </p:spTree>
    <p:extLst>
      <p:ext uri="{BB962C8B-B14F-4D97-AF65-F5344CB8AC3E}">
        <p14:creationId xmlns:p14="http://schemas.microsoft.com/office/powerpoint/2010/main" val="5101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6022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5029202"/>
            <a:ext cx="9143196" cy="122049"/>
          </a:xfrm>
          <a:prstGeom prst="rect">
            <a:avLst/>
          </a:prstGeom>
        </p:spPr>
      </p:pic>
    </p:spTree>
    <p:extLst>
      <p:ext uri="{BB962C8B-B14F-4D97-AF65-F5344CB8AC3E}">
        <p14:creationId xmlns:p14="http://schemas.microsoft.com/office/powerpoint/2010/main" val="316156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2"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98195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4425564"/>
            <a:ext cx="9158259" cy="717937"/>
          </a:xfrm>
          <a:prstGeom prst="rect">
            <a:avLst/>
          </a:prstGeom>
        </p:spPr>
      </p:pic>
      <p:sp>
        <p:nvSpPr>
          <p:cNvPr id="3" name="TextBox 2"/>
          <p:cNvSpPr txBox="1"/>
          <p:nvPr userDrawn="1"/>
        </p:nvSpPr>
        <p:spPr>
          <a:xfrm>
            <a:off x="419542" y="2746826"/>
            <a:ext cx="7794016"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415921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w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7.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2"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144967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2"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6582576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04582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80" r:id="rId11"/>
    <p:sldLayoutId id="214748398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3641" rtl="0" eaLnBrk="1" latinLnBrk="0" hangingPunct="1">
        <a:spcBef>
          <a:spcPct val="0"/>
        </a:spcBef>
        <a:buNone/>
        <a:defRPr sz="3300" kern="1200">
          <a:solidFill>
            <a:schemeClr val="tx1"/>
          </a:solidFill>
          <a:latin typeface="+mj-lt"/>
          <a:ea typeface="+mj-ea"/>
          <a:cs typeface="+mj-cs"/>
        </a:defRPr>
      </a:lvl1pPr>
    </p:titleStyle>
    <p:bodyStyle>
      <a:lvl1pPr marL="256412" indent="-256412" algn="l" defTabSz="68364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5435" indent="-213678" algn="l" defTabSz="68364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4582" indent="-170942" algn="l" defTabSz="68364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6340"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38099"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79981"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1802"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3622"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5505" indent="-170942" algn="l" defTabSz="68364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641" rtl="0" eaLnBrk="1" latinLnBrk="0" hangingPunct="1">
        <a:defRPr sz="1400" kern="1200">
          <a:solidFill>
            <a:schemeClr val="tx1"/>
          </a:solidFill>
          <a:latin typeface="+mn-lt"/>
          <a:ea typeface="+mn-ea"/>
          <a:cs typeface="+mn-cs"/>
        </a:defRPr>
      </a:lvl1pPr>
      <a:lvl2pPr marL="341759" algn="l" defTabSz="683641" rtl="0" eaLnBrk="1" latinLnBrk="0" hangingPunct="1">
        <a:defRPr sz="1400" kern="1200">
          <a:solidFill>
            <a:schemeClr val="tx1"/>
          </a:solidFill>
          <a:latin typeface="+mn-lt"/>
          <a:ea typeface="+mn-ea"/>
          <a:cs typeface="+mn-cs"/>
        </a:defRPr>
      </a:lvl2pPr>
      <a:lvl3pPr marL="683641" algn="l" defTabSz="683641" rtl="0" eaLnBrk="1" latinLnBrk="0" hangingPunct="1">
        <a:defRPr sz="1400" kern="1200">
          <a:solidFill>
            <a:schemeClr val="tx1"/>
          </a:solidFill>
          <a:latin typeface="+mn-lt"/>
          <a:ea typeface="+mn-ea"/>
          <a:cs typeface="+mn-cs"/>
        </a:defRPr>
      </a:lvl3pPr>
      <a:lvl4pPr marL="1025462" algn="l" defTabSz="683641" rtl="0" eaLnBrk="1" latinLnBrk="0" hangingPunct="1">
        <a:defRPr sz="1400" kern="1200">
          <a:solidFill>
            <a:schemeClr val="tx1"/>
          </a:solidFill>
          <a:latin typeface="+mn-lt"/>
          <a:ea typeface="+mn-ea"/>
          <a:cs typeface="+mn-cs"/>
        </a:defRPr>
      </a:lvl4pPr>
      <a:lvl5pPr marL="1367282" algn="l" defTabSz="683641" rtl="0" eaLnBrk="1" latinLnBrk="0" hangingPunct="1">
        <a:defRPr sz="1400" kern="1200">
          <a:solidFill>
            <a:schemeClr val="tx1"/>
          </a:solidFill>
          <a:latin typeface="+mn-lt"/>
          <a:ea typeface="+mn-ea"/>
          <a:cs typeface="+mn-cs"/>
        </a:defRPr>
      </a:lvl5pPr>
      <a:lvl6pPr marL="1709165" algn="l" defTabSz="683641" rtl="0" eaLnBrk="1" latinLnBrk="0" hangingPunct="1">
        <a:defRPr sz="1400" kern="1200">
          <a:solidFill>
            <a:schemeClr val="tx1"/>
          </a:solidFill>
          <a:latin typeface="+mn-lt"/>
          <a:ea typeface="+mn-ea"/>
          <a:cs typeface="+mn-cs"/>
        </a:defRPr>
      </a:lvl6pPr>
      <a:lvl7pPr marL="2050922" algn="l" defTabSz="683641" rtl="0" eaLnBrk="1" latinLnBrk="0" hangingPunct="1">
        <a:defRPr sz="1400" kern="1200">
          <a:solidFill>
            <a:schemeClr val="tx1"/>
          </a:solidFill>
          <a:latin typeface="+mn-lt"/>
          <a:ea typeface="+mn-ea"/>
          <a:cs typeface="+mn-cs"/>
        </a:defRPr>
      </a:lvl7pPr>
      <a:lvl8pPr marL="2392680" algn="l" defTabSz="683641" rtl="0" eaLnBrk="1" latinLnBrk="0" hangingPunct="1">
        <a:defRPr sz="1400" kern="1200">
          <a:solidFill>
            <a:schemeClr val="tx1"/>
          </a:solidFill>
          <a:latin typeface="+mn-lt"/>
          <a:ea typeface="+mn-ea"/>
          <a:cs typeface="+mn-cs"/>
        </a:defRPr>
      </a:lvl8pPr>
      <a:lvl9pPr marL="2734447" algn="l" defTabSz="683641"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3510761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87223"/>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69823B-4215-5C46-BEDA-80DB8C26AAB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87503"/>
          <a:stretch/>
        </p:blipFill>
        <p:spPr>
          <a:xfrm>
            <a:off x="0" y="5009126"/>
            <a:ext cx="9144000" cy="134374"/>
          </a:xfrm>
          <a:prstGeom prst="rect">
            <a:avLst/>
          </a:prstGeom>
        </p:spPr>
      </p:pic>
    </p:spTree>
    <p:extLst>
      <p:ext uri="{BB962C8B-B14F-4D97-AF65-F5344CB8AC3E}">
        <p14:creationId xmlns:p14="http://schemas.microsoft.com/office/powerpoint/2010/main" val="187569823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7.xml"/><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hyperlink" Target="https://www.cdc.gov/hiv/pdf/funding/announcements/ps18-1802/CDC-HIV-PS18-1802-AttachmentE-Detecting-Investigating-and-Responding-to-HIV-Transmission-Clusters.pdf" TargetMode="External"/><Relationship Id="rId2" Type="http://schemas.openxmlformats.org/officeDocument/2006/relationships/image" Target="../media/image68.PNG"/><Relationship Id="rId1" Type="http://schemas.openxmlformats.org/officeDocument/2006/relationships/slideLayout" Target="../slideLayouts/slideLayout57.xml"/><Relationship Id="rId6" Type="http://schemas.openxmlformats.org/officeDocument/2006/relationships/hyperlink" Target="https://www.naccho.org/uploads/downloadable-resources/LENOWISCO-Project-Report_2018_FINAL.pdf" TargetMode="External"/><Relationship Id="rId5" Type="http://schemas.openxmlformats.org/officeDocument/2006/relationships/hyperlink" Target="https://www.cdc.gov/hiv/pdf/programresources/guidance/cluster-outbreak/cdc-hiv-hcv-pwid-guide.pdf" TargetMode="Externa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iv/pdf/programresources/guidance/cluster-outbreak/cdc-hiv-hcv-pwid-checklist.pdf" TargetMode="Externa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58.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hyperlink" Target="https://www.hiv.gov/federal-response/ending-the-hiv-epidemic/overview" TargetMode="External"/><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7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report-2017-vol-29.pdf"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07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142" y="780670"/>
            <a:ext cx="2720715" cy="41430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32" y="1380280"/>
            <a:ext cx="3441679" cy="2887258"/>
          </a:xfrm>
          <a:prstGeom prst="rect">
            <a:avLst/>
          </a:prstGeom>
        </p:spPr>
      </p:pic>
      <p:sp>
        <p:nvSpPr>
          <p:cNvPr id="7" name="TextBox 6">
            <a:extLst>
              <a:ext uri="{FF2B5EF4-FFF2-40B4-BE49-F238E27FC236}">
                <a16:creationId xmlns:a16="http://schemas.microsoft.com/office/drawing/2014/main" id="{54C6FA7B-5376-8C4A-BBBC-5B376BF3CAC0}"/>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Peters et al., NEJM 2016</a:t>
            </a:r>
          </a:p>
        </p:txBody>
      </p:sp>
      <p:sp>
        <p:nvSpPr>
          <p:cNvPr id="8"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Contact tracing and phylogenetic studies</a:t>
            </a:r>
          </a:p>
        </p:txBody>
      </p:sp>
    </p:spTree>
    <p:extLst>
      <p:ext uri="{BB962C8B-B14F-4D97-AF65-F5344CB8AC3E}">
        <p14:creationId xmlns:p14="http://schemas.microsoft.com/office/powerpoint/2010/main" val="178768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F0D26-15E9-6145-9C4A-136DB872A0A9}"/>
              </a:ext>
            </a:extLst>
          </p:cNvPr>
          <p:cNvPicPr>
            <a:picLocks noChangeAspect="1"/>
          </p:cNvPicPr>
          <p:nvPr/>
        </p:nvPicPr>
        <p:blipFill>
          <a:blip r:embed="rId2"/>
          <a:stretch>
            <a:fillRect/>
          </a:stretch>
        </p:blipFill>
        <p:spPr>
          <a:xfrm>
            <a:off x="268357" y="1081828"/>
            <a:ext cx="4017423" cy="3062789"/>
          </a:xfrm>
          <a:prstGeom prst="rect">
            <a:avLst/>
          </a:prstGeom>
          <a:ln w="50800">
            <a:solidFill>
              <a:schemeClr val="accent1"/>
            </a:solidFill>
          </a:ln>
        </p:spPr>
      </p:pic>
      <p:sp>
        <p:nvSpPr>
          <p:cNvPr id="6" name="TextBox 5">
            <a:extLst>
              <a:ext uri="{FF2B5EF4-FFF2-40B4-BE49-F238E27FC236}">
                <a16:creationId xmlns:a16="http://schemas.microsoft.com/office/drawing/2014/main" id="{02F953E7-F8AA-F140-A208-704BBFF444C5}"/>
              </a:ext>
            </a:extLst>
          </p:cNvPr>
          <p:cNvSpPr txBox="1"/>
          <p:nvPr/>
        </p:nvSpPr>
        <p:spPr>
          <a:xfrm>
            <a:off x="0" y="4800601"/>
            <a:ext cx="6671437"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https://</a:t>
            </a:r>
            <a:r>
              <a:rPr lang="en-US" sz="1000" dirty="0" err="1">
                <a:latin typeface="Calibri" panose="020F0502020204030204" pitchFamily="34" charset="0"/>
                <a:cs typeface="Calibri" panose="020F0502020204030204" pitchFamily="34" charset="0"/>
              </a:rPr>
              <a:t>www.cdc.gov</a:t>
            </a:r>
            <a:r>
              <a:rPr lang="en-US" sz="1000" dirty="0">
                <a:latin typeface="Calibri" panose="020F0502020204030204" pitchFamily="34" charset="0"/>
                <a:cs typeface="Calibri" panose="020F0502020204030204" pitchFamily="34" charset="0"/>
              </a:rPr>
              <a:t>/</a:t>
            </a:r>
            <a:r>
              <a:rPr lang="en-US" sz="1000" dirty="0" err="1">
                <a:latin typeface="Calibri" panose="020F0502020204030204" pitchFamily="34" charset="0"/>
                <a:cs typeface="Calibri" panose="020F0502020204030204" pitchFamily="34" charset="0"/>
              </a:rPr>
              <a:t>hiv</a:t>
            </a:r>
            <a:r>
              <a:rPr lang="en-US" sz="1000" dirty="0">
                <a:latin typeface="Calibri" panose="020F0502020204030204" pitchFamily="34" charset="0"/>
                <a:cs typeface="Calibri" panose="020F0502020204030204" pitchFamily="34" charset="0"/>
              </a:rPr>
              <a:t>/funding/announcements/ps18-1802 </a:t>
            </a:r>
          </a:p>
        </p:txBody>
      </p:sp>
      <p:sp>
        <p:nvSpPr>
          <p:cNvPr id="4" name="TextBox 3">
            <a:extLst>
              <a:ext uri="{FF2B5EF4-FFF2-40B4-BE49-F238E27FC236}">
                <a16:creationId xmlns:a16="http://schemas.microsoft.com/office/drawing/2014/main" id="{C554784E-F690-1443-86D2-CF877A0E3A45}"/>
              </a:ext>
            </a:extLst>
          </p:cNvPr>
          <p:cNvSpPr txBox="1"/>
          <p:nvPr/>
        </p:nvSpPr>
        <p:spPr>
          <a:xfrm>
            <a:off x="5476461" y="1779104"/>
            <a:ext cx="184731" cy="369332"/>
          </a:xfrm>
          <a:prstGeom prst="rect">
            <a:avLst/>
          </a:prstGeom>
          <a:noFill/>
        </p:spPr>
        <p:txBody>
          <a:bodyPr wrap="none" rtlCol="0">
            <a:spAutoFit/>
          </a:bodyPr>
          <a:lstStyle/>
          <a:p>
            <a:endParaRPr lang="en-US"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A13CAA72-63D4-134B-A4BC-DA45995DD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548" y="1044368"/>
            <a:ext cx="4523132" cy="516628"/>
          </a:xfrm>
          <a:prstGeom prst="rect">
            <a:avLst/>
          </a:prstGeom>
        </p:spPr>
      </p:pic>
      <p:pic>
        <p:nvPicPr>
          <p:cNvPr id="12" name="Picture 11">
            <a:extLst>
              <a:ext uri="{FF2B5EF4-FFF2-40B4-BE49-F238E27FC236}">
                <a16:creationId xmlns:a16="http://schemas.microsoft.com/office/drawing/2014/main" id="{09A74A7A-4088-7542-88A1-CEE4C39EB775}"/>
              </a:ext>
            </a:extLst>
          </p:cNvPr>
          <p:cNvPicPr>
            <a:picLocks noChangeAspect="1"/>
          </p:cNvPicPr>
          <p:nvPr/>
        </p:nvPicPr>
        <p:blipFill>
          <a:blip r:embed="rId4"/>
          <a:stretch>
            <a:fillRect/>
          </a:stretch>
        </p:blipFill>
        <p:spPr>
          <a:xfrm>
            <a:off x="4495696" y="1679713"/>
            <a:ext cx="4509323" cy="2509906"/>
          </a:xfrm>
          <a:prstGeom prst="rect">
            <a:avLst/>
          </a:prstGeom>
          <a:ln>
            <a:noFill/>
          </a:ln>
        </p:spPr>
      </p:pic>
      <p:sp>
        <p:nvSpPr>
          <p:cNvPr id="8"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Federal funding for SSPs and outbreak responses</a:t>
            </a:r>
          </a:p>
        </p:txBody>
      </p:sp>
      <p:sp>
        <p:nvSpPr>
          <p:cNvPr id="9" name="Rectangle 8"/>
          <p:cNvSpPr/>
          <p:nvPr/>
        </p:nvSpPr>
        <p:spPr>
          <a:xfrm>
            <a:off x="4562573" y="3827282"/>
            <a:ext cx="4223208" cy="352910"/>
          </a:xfrm>
          <a:prstGeom prst="rect">
            <a:avLst/>
          </a:prstGeom>
          <a:noFill/>
          <a:ln>
            <a:solidFill>
              <a:srgbClr val="BE3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963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a:xfrm>
            <a:off x="2000384" y="3833259"/>
            <a:ext cx="6793992" cy="993775"/>
          </a:xfrm>
        </p:spPr>
        <p:txBody>
          <a:bodyPr/>
          <a:lstStyle/>
          <a:p>
            <a:pPr algn="ctr"/>
            <a:r>
              <a:rPr lang="en-US" sz="3600" dirty="0">
                <a:latin typeface="Calibri" panose="020F0502020204030204" pitchFamily="34" charset="0"/>
                <a:cs typeface="Calibri" panose="020F0502020204030204" pitchFamily="34" charset="0"/>
              </a:rPr>
              <a:t>Other U.S. outbreaks</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880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705" y="756841"/>
            <a:ext cx="8229600" cy="3341688"/>
          </a:xfrm>
        </p:spPr>
        <p:txBody>
          <a:bodyPr/>
          <a:lstStyle/>
          <a:p>
            <a:r>
              <a:rPr lang="en-US" dirty="0"/>
              <a:t>Northeastern Massachusetts 2015-2018</a:t>
            </a:r>
          </a:p>
          <a:p>
            <a:pPr lvl="1"/>
            <a:r>
              <a:rPr lang="en-US" sz="1800" dirty="0"/>
              <a:t>129 cases</a:t>
            </a:r>
          </a:p>
          <a:p>
            <a:pPr lvl="1"/>
            <a:r>
              <a:rPr lang="en-US" sz="1800" dirty="0"/>
              <a:t>IDU, homelessness, incarceration, exchanging sex for drugs</a:t>
            </a:r>
          </a:p>
          <a:p>
            <a:pPr lvl="1"/>
            <a:endParaRPr lang="en-US" sz="600" dirty="0"/>
          </a:p>
          <a:p>
            <a:r>
              <a:rPr lang="en-US" dirty="0"/>
              <a:t>West Virginia 2015-2017</a:t>
            </a:r>
          </a:p>
          <a:p>
            <a:pPr lvl="1"/>
            <a:r>
              <a:rPr lang="en-US" sz="1800" dirty="0"/>
              <a:t>57 cases</a:t>
            </a:r>
          </a:p>
          <a:p>
            <a:pPr lvl="1"/>
            <a:r>
              <a:rPr lang="en-US" sz="1800" dirty="0"/>
              <a:t>MSM, IDU</a:t>
            </a:r>
          </a:p>
          <a:p>
            <a:pPr lvl="1"/>
            <a:endParaRPr lang="en-US" sz="600" dirty="0"/>
          </a:p>
          <a:p>
            <a:r>
              <a:rPr lang="en-US" dirty="0"/>
              <a:t>Northern Kentucky and Ohio 2017-2018</a:t>
            </a:r>
          </a:p>
          <a:p>
            <a:pPr lvl="1"/>
            <a:r>
              <a:rPr lang="en-US" sz="1800" dirty="0"/>
              <a:t>135 cases</a:t>
            </a:r>
          </a:p>
          <a:p>
            <a:pPr lvl="1"/>
            <a:r>
              <a:rPr lang="en-US" sz="1800" dirty="0"/>
              <a:t>IDU, homelessness/unstable housing, incarceration</a:t>
            </a:r>
          </a:p>
          <a:p>
            <a:pPr lvl="1"/>
            <a:endParaRPr lang="en-US" sz="600" dirty="0"/>
          </a:p>
          <a:p>
            <a:r>
              <a:rPr lang="en-US" dirty="0"/>
              <a:t>West Virginia 2019</a:t>
            </a:r>
          </a:p>
          <a:p>
            <a:pPr lvl="1"/>
            <a:r>
              <a:rPr lang="en-US" sz="1800" dirty="0"/>
              <a:t>Ongoing</a:t>
            </a:r>
          </a:p>
        </p:txBody>
      </p:sp>
      <p:sp>
        <p:nvSpPr>
          <p:cNvPr id="5"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Ongoing outbreak investigations and responses</a:t>
            </a:r>
          </a:p>
        </p:txBody>
      </p:sp>
    </p:spTree>
    <p:extLst>
      <p:ext uri="{BB962C8B-B14F-4D97-AF65-F5344CB8AC3E}">
        <p14:creationId xmlns:p14="http://schemas.microsoft.com/office/powerpoint/2010/main" val="2290232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09" y="1018095"/>
            <a:ext cx="8163149" cy="3514416"/>
          </a:xfrm>
          <a:prstGeom prst="rect">
            <a:avLst/>
          </a:prstGeom>
        </p:spPr>
      </p:pic>
      <p:sp>
        <p:nvSpPr>
          <p:cNvPr id="4" name="TextBox 3">
            <a:extLst>
              <a:ext uri="{FF2B5EF4-FFF2-40B4-BE49-F238E27FC236}">
                <a16:creationId xmlns:a16="http://schemas.microsoft.com/office/drawing/2014/main" id="{59D7F8BA-0E4E-3E44-8AC3-C191BE7CBF48}"/>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Cranston et al., MMWR 2019</a:t>
            </a:r>
          </a:p>
        </p:txBody>
      </p:sp>
      <p:sp>
        <p:nvSpPr>
          <p:cNvPr id="5"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HIV diagnoses in Massachusetts 2015-2018</a:t>
            </a:r>
          </a:p>
        </p:txBody>
      </p:sp>
    </p:spTree>
    <p:extLst>
      <p:ext uri="{BB962C8B-B14F-4D97-AF65-F5344CB8AC3E}">
        <p14:creationId xmlns:p14="http://schemas.microsoft.com/office/powerpoint/2010/main" val="3734536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55442"/>
            <a:ext cx="8020687" cy="3503436"/>
          </a:xfrm>
          <a:prstGeom prst="rect">
            <a:avLst/>
          </a:prstGeom>
        </p:spPr>
      </p:pic>
      <p:sp>
        <p:nvSpPr>
          <p:cNvPr id="4" name="TextBox 3">
            <a:extLst>
              <a:ext uri="{FF2B5EF4-FFF2-40B4-BE49-F238E27FC236}">
                <a16:creationId xmlns:a16="http://schemas.microsoft.com/office/drawing/2014/main" id="{59D7F8BA-0E4E-3E44-8AC3-C191BE7CBF48}"/>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Evans et al., MMWR 2018</a:t>
            </a:r>
          </a:p>
        </p:txBody>
      </p:sp>
      <p:sp>
        <p:nvSpPr>
          <p:cNvPr id="5"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HIV diagnoses in West Virginia 2015-2017</a:t>
            </a:r>
          </a:p>
        </p:txBody>
      </p:sp>
    </p:spTree>
    <p:extLst>
      <p:ext uri="{BB962C8B-B14F-4D97-AF65-F5344CB8AC3E}">
        <p14:creationId xmlns:p14="http://schemas.microsoft.com/office/powerpoint/2010/main" val="312334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a:xfrm>
            <a:off x="2000384" y="3833259"/>
            <a:ext cx="6793992" cy="993775"/>
          </a:xfrm>
        </p:spPr>
        <p:txBody>
          <a:bodyPr/>
          <a:lstStyle/>
          <a:p>
            <a:pPr algn="ctr"/>
            <a:r>
              <a:rPr lang="en-US" sz="3600" dirty="0">
                <a:latin typeface="Calibri" panose="020F0502020204030204" pitchFamily="34" charset="0"/>
                <a:cs typeface="Calibri" panose="020F0502020204030204" pitchFamily="34" charset="0"/>
              </a:rPr>
              <a:t>Outbreak detection and response </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683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57" y="916902"/>
            <a:ext cx="2546997" cy="32918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830" y="897025"/>
            <a:ext cx="2541387" cy="32918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872" y="906962"/>
            <a:ext cx="2546997" cy="3291840"/>
          </a:xfrm>
          <a:prstGeom prst="rect">
            <a:avLst/>
          </a:prstGeom>
        </p:spPr>
      </p:pic>
      <p:sp>
        <p:nvSpPr>
          <p:cNvPr id="6" name="TextBox 5">
            <a:extLst>
              <a:ext uri="{FF2B5EF4-FFF2-40B4-BE49-F238E27FC236}">
                <a16:creationId xmlns:a16="http://schemas.microsoft.com/office/drawing/2014/main" id="{B4460A83-59B8-A240-9086-F3A999EED043}"/>
              </a:ext>
            </a:extLst>
          </p:cNvPr>
          <p:cNvSpPr txBox="1"/>
          <p:nvPr/>
        </p:nvSpPr>
        <p:spPr>
          <a:xfrm>
            <a:off x="-1" y="4538276"/>
            <a:ext cx="9875520" cy="661720"/>
          </a:xfrm>
          <a:prstGeom prst="rect">
            <a:avLst/>
          </a:prstGeom>
          <a:noFill/>
        </p:spPr>
        <p:txBody>
          <a:bodyPr wrap="square" rtlCol="0">
            <a:spAutoFit/>
          </a:bodyPr>
          <a:lstStyle/>
          <a:p>
            <a:r>
              <a:rPr lang="en-US" sz="900" dirty="0">
                <a:solidFill>
                  <a:srgbClr val="000000"/>
                </a:solidFill>
                <a:latin typeface="Calibri" panose="020F0502020204030204" pitchFamily="34" charset="0"/>
              </a:rPr>
              <a:t>CDC (</a:t>
            </a:r>
            <a:r>
              <a:rPr lang="en-US" sz="900" dirty="0">
                <a:solidFill>
                  <a:srgbClr val="000000"/>
                </a:solidFill>
                <a:latin typeface="Calibri" panose="020F0502020204030204" pitchFamily="34" charset="0"/>
                <a:hlinkClick r:id="rId5"/>
              </a:rPr>
              <a:t>https://www.cdc.gov/hiv/pdf/programresources/guidance/cluster-outbreak/cdc-hiv-hcv-pwid-guide.pdf</a:t>
            </a:r>
            <a:r>
              <a:rPr lang="en-US" sz="900" dirty="0">
                <a:solidFill>
                  <a:srgbClr val="000000"/>
                </a:solidFill>
                <a:latin typeface="Calibri" panose="020F0502020204030204" pitchFamily="34" charset="0"/>
              </a:rPr>
              <a:t>) </a:t>
            </a:r>
          </a:p>
          <a:p>
            <a:r>
              <a:rPr lang="en-US" sz="900" dirty="0">
                <a:solidFill>
                  <a:srgbClr val="000000"/>
                </a:solidFill>
                <a:latin typeface="Calibri" panose="020F0502020204030204" pitchFamily="34" charset="0"/>
              </a:rPr>
              <a:t>NACCHO (</a:t>
            </a:r>
            <a:r>
              <a:rPr lang="en-US" sz="900" dirty="0">
                <a:solidFill>
                  <a:srgbClr val="000000"/>
                </a:solidFill>
                <a:latin typeface="Calibri" panose="020F0502020204030204" pitchFamily="34" charset="0"/>
                <a:hlinkClick r:id="rId6"/>
              </a:rPr>
              <a:t>https://www.naccho.org/uploads/downloadable-resources/LENOWISCO-Project-Report_2018_FINAL.pdf</a:t>
            </a:r>
            <a:r>
              <a:rPr lang="en-US" sz="900" dirty="0">
                <a:solidFill>
                  <a:srgbClr val="000000"/>
                </a:solidFill>
                <a:latin typeface="Calibri" panose="020F0502020204030204" pitchFamily="34" charset="0"/>
              </a:rPr>
              <a:t>) </a:t>
            </a:r>
          </a:p>
          <a:p>
            <a:r>
              <a:rPr lang="en-US" sz="900" dirty="0">
                <a:solidFill>
                  <a:srgbClr val="000000"/>
                </a:solidFill>
                <a:latin typeface="Calibri" panose="020F0502020204030204" pitchFamily="34" charset="0"/>
              </a:rPr>
              <a:t>CDC (</a:t>
            </a:r>
            <a:r>
              <a:rPr lang="en-US" sz="900" dirty="0">
                <a:solidFill>
                  <a:srgbClr val="000000"/>
                </a:solidFill>
                <a:latin typeface="Calibri" panose="020F0502020204030204" pitchFamily="34" charset="0"/>
                <a:hlinkClick r:id="rId7"/>
              </a:rPr>
              <a:t>https://www.cdc.gov/hiv/pdf/funding/announcements/ps18-1802/CDC-HIV-PS18-1802-AttachmentE-Detecting-Investigating-and-Responding-to-HIV-Transmission-Clusters.pdf</a:t>
            </a:r>
            <a:r>
              <a:rPr lang="en-US" sz="900" dirty="0">
                <a:solidFill>
                  <a:srgbClr val="000000"/>
                </a:solidFill>
                <a:latin typeface="Calibri" panose="020F0502020204030204" pitchFamily="34" charset="0"/>
              </a:rPr>
              <a:t>) </a:t>
            </a:r>
          </a:p>
          <a:p>
            <a:endParaRPr lang="en-US" sz="1000" dirty="0">
              <a:solidFill>
                <a:srgbClr val="000000"/>
              </a:solidFill>
              <a:latin typeface="Calibri" panose="020F0502020204030204" pitchFamily="34" charset="0"/>
            </a:endParaRPr>
          </a:p>
        </p:txBody>
      </p:sp>
      <p:sp>
        <p:nvSpPr>
          <p:cNvPr id="7"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Guides for outbreak investigation and response</a:t>
            </a:r>
          </a:p>
        </p:txBody>
      </p:sp>
    </p:spTree>
    <p:extLst>
      <p:ext uri="{BB962C8B-B14F-4D97-AF65-F5344CB8AC3E}">
        <p14:creationId xmlns:p14="http://schemas.microsoft.com/office/powerpoint/2010/main" val="2700963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5" name="Rectangle 34"/>
          <p:cNvSpPr/>
          <p:nvPr/>
        </p:nvSpPr>
        <p:spPr>
          <a:xfrm>
            <a:off x="921200" y="3465531"/>
            <a:ext cx="7315200" cy="1188720"/>
          </a:xfrm>
          <a:prstGeom prst="rect">
            <a:avLst/>
          </a:prstGeom>
          <a:solidFill>
            <a:srgbClr val="BF311A"/>
          </a:solidFill>
          <a:ln>
            <a:solidFill>
              <a:srgbClr val="BF3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21713" y="3183601"/>
            <a:ext cx="7315200" cy="274320"/>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19861" y="1978479"/>
            <a:ext cx="7315200" cy="1188720"/>
          </a:xfrm>
          <a:prstGeom prst="rect">
            <a:avLst/>
          </a:prstGeom>
          <a:solidFill>
            <a:srgbClr val="9A4F9D"/>
          </a:solidFill>
          <a:ln>
            <a:solidFill>
              <a:srgbClr val="9A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27906" y="477077"/>
            <a:ext cx="7315200" cy="1188720"/>
          </a:xfrm>
          <a:prstGeom prst="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927905" y="188842"/>
            <a:ext cx="7315200" cy="274320"/>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19425" y="1681255"/>
            <a:ext cx="7315200" cy="274320"/>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33153" y="1639073"/>
            <a:ext cx="3042274" cy="369332"/>
          </a:xfrm>
          <a:prstGeom prst="rect">
            <a:avLst/>
          </a:prstGeom>
          <a:noFill/>
        </p:spPr>
        <p:txBody>
          <a:bodyPr wrap="square" rtlCol="0">
            <a:spAutoFit/>
          </a:bodyPr>
          <a:lstStyle/>
          <a:p>
            <a:r>
              <a:rPr lang="en-US" dirty="0">
                <a:solidFill>
                  <a:srgbClr val="27251F"/>
                </a:solidFill>
                <a:latin typeface="Calibri" panose="020F0502020204030204" pitchFamily="34" charset="0"/>
              </a:rPr>
              <a:t>Outbreak investigation</a:t>
            </a:r>
          </a:p>
        </p:txBody>
      </p:sp>
      <p:sp>
        <p:nvSpPr>
          <p:cNvPr id="27" name="TextBox 26">
            <a:extLst>
              <a:ext uri="{FF2B5EF4-FFF2-40B4-BE49-F238E27FC236}">
                <a16:creationId xmlns:a16="http://schemas.microsoft.com/office/drawing/2014/main" id="{B4460A83-59B8-A240-9086-F3A999EED043}"/>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CDC (</a:t>
            </a:r>
            <a:r>
              <a:rPr lang="en-US" sz="1000" dirty="0">
                <a:solidFill>
                  <a:srgbClr val="000000"/>
                </a:solidFill>
                <a:latin typeface="Calibri" panose="020F0502020204030204" pitchFamily="34" charset="0"/>
                <a:hlinkClick r:id="rId3"/>
              </a:rPr>
              <a:t>https://www.cdc.gov/hiv/pdf/programresources/guidance/cluster-outbreak/cdc-hiv-hcv-pwid-checklist.pdf</a:t>
            </a:r>
            <a:r>
              <a:rPr lang="en-US" sz="1000" dirty="0">
                <a:solidFill>
                  <a:srgbClr val="000000"/>
                </a:solidFill>
                <a:latin typeface="Calibri" panose="020F0502020204030204" pitchFamily="34" charset="0"/>
              </a:rPr>
              <a:t>) </a:t>
            </a:r>
          </a:p>
        </p:txBody>
      </p:sp>
      <p:sp>
        <p:nvSpPr>
          <p:cNvPr id="29" name="TextBox 28"/>
          <p:cNvSpPr txBox="1"/>
          <p:nvPr/>
        </p:nvSpPr>
        <p:spPr>
          <a:xfrm>
            <a:off x="919956" y="3149842"/>
            <a:ext cx="3042274" cy="369332"/>
          </a:xfrm>
          <a:prstGeom prst="rect">
            <a:avLst/>
          </a:prstGeom>
          <a:noFill/>
        </p:spPr>
        <p:txBody>
          <a:bodyPr wrap="square" rtlCol="0">
            <a:spAutoFit/>
          </a:bodyPr>
          <a:lstStyle/>
          <a:p>
            <a:r>
              <a:rPr lang="en-US" dirty="0">
                <a:solidFill>
                  <a:srgbClr val="27251F"/>
                </a:solidFill>
                <a:latin typeface="Calibri" panose="020F0502020204030204" pitchFamily="34" charset="0"/>
              </a:rPr>
              <a:t>Outbreak response</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4995" y="489704"/>
            <a:ext cx="1184770" cy="1188720"/>
          </a:xfrm>
          <a:prstGeom prst="rect">
            <a:avLst/>
          </a:prstGeom>
        </p:spPr>
      </p:pic>
      <p:sp>
        <p:nvSpPr>
          <p:cNvPr id="33" name="TextBox 32"/>
          <p:cNvSpPr txBox="1"/>
          <p:nvPr/>
        </p:nvSpPr>
        <p:spPr>
          <a:xfrm>
            <a:off x="946267" y="149087"/>
            <a:ext cx="5762648" cy="369332"/>
          </a:xfrm>
          <a:prstGeom prst="rect">
            <a:avLst/>
          </a:prstGeom>
          <a:noFill/>
        </p:spPr>
        <p:txBody>
          <a:bodyPr wrap="square" rtlCol="0">
            <a:spAutoFit/>
          </a:bodyPr>
          <a:lstStyle/>
          <a:p>
            <a:r>
              <a:rPr lang="en-US" dirty="0">
                <a:solidFill>
                  <a:srgbClr val="27251F"/>
                </a:solidFill>
                <a:latin typeface="Calibri" panose="020F0502020204030204" pitchFamily="34" charset="0"/>
              </a:rPr>
              <a:t>Outbreak preparedness and detection </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928" y="1980751"/>
            <a:ext cx="1188720" cy="118872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9031" y="3478721"/>
            <a:ext cx="1192678" cy="1188720"/>
          </a:xfrm>
          <a:prstGeom prst="rect">
            <a:avLst/>
          </a:prstGeom>
        </p:spPr>
      </p:pic>
      <p:sp>
        <p:nvSpPr>
          <p:cNvPr id="9" name="TextBox 8"/>
          <p:cNvSpPr txBox="1"/>
          <p:nvPr/>
        </p:nvSpPr>
        <p:spPr>
          <a:xfrm>
            <a:off x="956814" y="496957"/>
            <a:ext cx="6258996" cy="1188720"/>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Assess capacity to detect outbreak</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Develop outbreak criteria and response threshold</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Establish healthcare capacity</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Develop protocols to refer to medical care</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Develop protocols to refer to mental health and substance use treatment</a:t>
            </a:r>
          </a:p>
        </p:txBody>
      </p:sp>
      <p:sp>
        <p:nvSpPr>
          <p:cNvPr id="37" name="TextBox 36"/>
          <p:cNvSpPr txBox="1"/>
          <p:nvPr/>
        </p:nvSpPr>
        <p:spPr>
          <a:xfrm>
            <a:off x="944219" y="2067337"/>
            <a:ext cx="6738730" cy="1169551"/>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Create case definition for confirmed, probable, and possible cases</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Conduct contact tracing</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Conduct HIV testing (EDs, substance use treatment centers, jails) </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Use HIV testing methods to diagnose acute infection and genetic sequences</a:t>
            </a:r>
          </a:p>
          <a:p>
            <a:pPr marL="285750" indent="-285750">
              <a:buClr>
                <a:schemeClr val="tx2"/>
              </a:buClr>
              <a:buFont typeface="Arial" panose="020B0604020202020204" pitchFamily="34" charset="0"/>
              <a:buChar char="•"/>
            </a:pPr>
            <a:endParaRPr lang="en-US" sz="1400" dirty="0">
              <a:solidFill>
                <a:schemeClr val="tx2"/>
              </a:solidFill>
              <a:latin typeface="Calibri" panose="020F0502020204030204" pitchFamily="34" charset="0"/>
            </a:endParaRPr>
          </a:p>
        </p:txBody>
      </p:sp>
      <p:sp>
        <p:nvSpPr>
          <p:cNvPr id="40" name="TextBox 39"/>
          <p:cNvSpPr txBox="1"/>
          <p:nvPr/>
        </p:nvSpPr>
        <p:spPr>
          <a:xfrm>
            <a:off x="940910" y="3479285"/>
            <a:ext cx="5618916" cy="1600438"/>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Use Incident Command System principals to manage outbreak</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Engage public safety, especially law enforcement</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Engage community based organizations</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Refer to medical services, MAT, and support services</a:t>
            </a:r>
          </a:p>
          <a:p>
            <a:pPr marL="285750" indent="-285750">
              <a:buClr>
                <a:schemeClr val="tx2"/>
              </a:buClr>
              <a:buFont typeface="Arial" panose="020B0604020202020204" pitchFamily="34" charset="0"/>
              <a:buChar char="•"/>
            </a:pPr>
            <a:r>
              <a:rPr lang="en-US" sz="1400" dirty="0">
                <a:solidFill>
                  <a:schemeClr val="tx2"/>
                </a:solidFill>
                <a:latin typeface="Calibri" panose="020F0502020204030204" pitchFamily="34" charset="0"/>
              </a:rPr>
              <a:t>Refer to SSPs</a:t>
            </a:r>
          </a:p>
          <a:p>
            <a:pPr marL="285750" indent="-285750">
              <a:buClr>
                <a:schemeClr val="tx2"/>
              </a:buClr>
              <a:buFont typeface="Arial" panose="020B0604020202020204" pitchFamily="34" charset="0"/>
              <a:buChar char="•"/>
            </a:pPr>
            <a:endParaRPr lang="en-US" sz="1400" dirty="0">
              <a:solidFill>
                <a:schemeClr val="tx2"/>
              </a:solidFill>
              <a:latin typeface="Calibri" panose="020F0502020204030204" pitchFamily="34" charset="0"/>
            </a:endParaRPr>
          </a:p>
          <a:p>
            <a:pPr marL="285750" indent="-285750">
              <a:buClr>
                <a:schemeClr val="tx2"/>
              </a:buClr>
              <a:buFont typeface="Arial" panose="020B0604020202020204" pitchFamily="34" charset="0"/>
              <a:buChar char="•"/>
            </a:pPr>
            <a:endParaRPr lang="en-US"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34947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32BEE4-FA57-1E4F-86D4-CD2B9B17CFCE}"/>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HHS (</a:t>
            </a:r>
            <a:r>
              <a:rPr lang="en-US" sz="1000" dirty="0">
                <a:solidFill>
                  <a:srgbClr val="000000"/>
                </a:solidFill>
                <a:latin typeface="Calibri" panose="020F0502020204030204" pitchFamily="34" charset="0"/>
                <a:hlinkClick r:id="rId3"/>
              </a:rPr>
              <a:t>https://www.hiv.gov/federal-response/ending-the-hiv-epidemic/overview</a:t>
            </a:r>
            <a:r>
              <a:rPr lang="en-US" sz="1000" dirty="0">
                <a:solidFill>
                  <a:srgbClr val="27251F"/>
                </a:solidFill>
                <a:latin typeface="Calibri" panose="020F0502020204030204" pitchFamily="34" charset="0"/>
              </a:rPr>
              <a:t>)</a:t>
            </a:r>
            <a:r>
              <a:rPr lang="en-US" sz="1000" dirty="0">
                <a:solidFill>
                  <a:srgbClr val="000000"/>
                </a:solidFill>
                <a:latin typeface="Calibri" panose="020F050202020403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22" y="331719"/>
            <a:ext cx="8376092" cy="4497049"/>
          </a:xfrm>
          <a:prstGeom prst="rect">
            <a:avLst/>
          </a:prstGeom>
        </p:spPr>
      </p:pic>
    </p:spTree>
    <p:extLst>
      <p:ext uri="{BB962C8B-B14F-4D97-AF65-F5344CB8AC3E}">
        <p14:creationId xmlns:p14="http://schemas.microsoft.com/office/powerpoint/2010/main" val="3378785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ADD0-25E4-9A4A-911F-5ED2DAED2F87}"/>
              </a:ext>
            </a:extLst>
          </p:cNvPr>
          <p:cNvSpPr>
            <a:spLocks noGrp="1"/>
          </p:cNvSpPr>
          <p:nvPr>
            <p:ph type="title"/>
          </p:nvPr>
        </p:nvSpPr>
        <p:spPr>
          <a:xfrm>
            <a:off x="459141" y="2008681"/>
            <a:ext cx="7957836" cy="953043"/>
          </a:xfrm>
        </p:spPr>
        <p:txBody>
          <a:bodyPr/>
          <a:lstStyle/>
          <a:p>
            <a:r>
              <a:rPr lang="en-US" sz="2800" dirty="0">
                <a:latin typeface="Calibri" panose="020F0502020204030204" pitchFamily="34" charset="0"/>
                <a:cs typeface="Calibri" panose="020F0502020204030204" pitchFamily="34" charset="0"/>
              </a:rPr>
              <a:t>United States: From outbreak to program response</a:t>
            </a:r>
            <a:br>
              <a:rPr lang="en-US" sz="3200" dirty="0">
                <a:latin typeface="Calibri" panose="020F0502020204030204" pitchFamily="34" charset="0"/>
                <a:cs typeface="Calibri" panose="020F0502020204030204" pitchFamily="34" charset="0"/>
              </a:rPr>
            </a:br>
            <a:br>
              <a:rPr lang="en-US" sz="1600" b="0" dirty="0">
                <a:solidFill>
                  <a:srgbClr val="27251F"/>
                </a:solidFill>
                <a:latin typeface="Calibri" panose="020F0502020204030204" pitchFamily="34" charset="0"/>
                <a:cs typeface="Calibri" panose="020F0502020204030204" pitchFamily="34" charset="0"/>
              </a:rPr>
            </a:br>
            <a:r>
              <a:rPr lang="en-US" sz="1600" b="0" dirty="0">
                <a:solidFill>
                  <a:srgbClr val="27251F"/>
                </a:solidFill>
                <a:latin typeface="Calibri" panose="020F0502020204030204" pitchFamily="34" charset="0"/>
                <a:cs typeface="Calibri" panose="020F0502020204030204" pitchFamily="34" charset="0"/>
              </a:rPr>
              <a:t>Karen Hoover, MD, MPH</a:t>
            </a:r>
            <a:br>
              <a:rPr lang="en-US" sz="1600" b="0" dirty="0">
                <a:solidFill>
                  <a:srgbClr val="27251F"/>
                </a:solidFill>
                <a:latin typeface="Calibri" panose="020F0502020204030204" pitchFamily="34" charset="0"/>
                <a:cs typeface="Calibri" panose="020F0502020204030204" pitchFamily="34" charset="0"/>
              </a:rPr>
            </a:br>
            <a:r>
              <a:rPr lang="en-US" sz="1600" b="0" dirty="0">
                <a:solidFill>
                  <a:srgbClr val="27251F"/>
                </a:solidFill>
                <a:latin typeface="Calibri" panose="020F0502020204030204" pitchFamily="34" charset="0"/>
                <a:cs typeface="Calibri" panose="020F0502020204030204" pitchFamily="34" charset="0"/>
              </a:rPr>
              <a:t>Centers for Disease Control and Prevention</a:t>
            </a:r>
            <a:br>
              <a:rPr lang="en-US" sz="1600" b="0" dirty="0">
                <a:solidFill>
                  <a:srgbClr val="27251F"/>
                </a:solidFill>
                <a:latin typeface="Calibri" panose="020F0502020204030204" pitchFamily="34" charset="0"/>
                <a:cs typeface="Calibri" panose="020F0502020204030204" pitchFamily="34" charset="0"/>
              </a:rPr>
            </a:br>
            <a:r>
              <a:rPr lang="en-US" sz="1600" b="0" dirty="0">
                <a:solidFill>
                  <a:srgbClr val="27251F"/>
                </a:solidFill>
                <a:latin typeface="Calibri" panose="020F0502020204030204" pitchFamily="34" charset="0"/>
                <a:cs typeface="Calibri" panose="020F0502020204030204" pitchFamily="34" charset="0"/>
              </a:rPr>
              <a:t>July 24, 2019</a:t>
            </a:r>
            <a:br>
              <a:rPr lang="en-US" sz="1600" dirty="0">
                <a:solidFill>
                  <a:srgbClr val="27251F"/>
                </a:solidFill>
                <a:latin typeface="Calibri" panose="020F0502020204030204" pitchFamily="34" charset="0"/>
                <a:cs typeface="Calibri" panose="020F0502020204030204" pitchFamily="34" charset="0"/>
              </a:rPr>
            </a:br>
            <a:br>
              <a:rPr lang="en-US" sz="1800" dirty="0">
                <a:latin typeface="Calibri" pitchFamily="34" charset="0"/>
              </a:rPr>
            </a:br>
            <a:br>
              <a:rPr lang="en-US" sz="32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3606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a:xfrm>
            <a:off x="1396094" y="3919434"/>
            <a:ext cx="7613780" cy="993775"/>
          </a:xfrm>
        </p:spPr>
        <p:txBody>
          <a:bodyPr/>
          <a:lstStyle/>
          <a:p>
            <a:pPr algn="ctr"/>
            <a:r>
              <a:rPr lang="en-US" sz="3600" dirty="0">
                <a:latin typeface="Calibri" panose="020F0502020204030204" pitchFamily="34" charset="0"/>
                <a:cs typeface="Calibri" panose="020F0502020204030204" pitchFamily="34" charset="0"/>
              </a:rPr>
              <a:t>Questions</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77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51BF06-A686-5746-9C51-0A0DE9BCD492}"/>
              </a:ext>
            </a:extLst>
          </p:cNvPr>
          <p:cNvSpPr>
            <a:spLocks noGrp="1"/>
          </p:cNvSpPr>
          <p:nvPr>
            <p:ph type="body" sz="quarter" idx="10"/>
          </p:nvPr>
        </p:nvSpPr>
        <p:spPr>
          <a:xfrm>
            <a:off x="449705" y="756841"/>
            <a:ext cx="8229600" cy="3341688"/>
          </a:xfrm>
        </p:spPr>
        <p:txBody>
          <a:bodyPr/>
          <a:lstStyle/>
          <a:p>
            <a:pPr marL="0" indent="0">
              <a:buNone/>
            </a:pPr>
            <a:endParaRPr lang="en-US" sz="1800" dirty="0"/>
          </a:p>
          <a:p>
            <a:pPr marL="0" indent="0">
              <a:buNone/>
            </a:pPr>
            <a:r>
              <a:rPr lang="en-US" dirty="0">
                <a:solidFill>
                  <a:srgbClr val="27251F"/>
                </a:solidFill>
              </a:rPr>
              <a:t>No conflicts of interest to report</a:t>
            </a:r>
          </a:p>
        </p:txBody>
      </p:sp>
      <p:sp>
        <p:nvSpPr>
          <p:cNvPr id="6" name="Title 1"/>
          <p:cNvSpPr>
            <a:spLocks noGrp="1"/>
          </p:cNvSpPr>
          <p:nvPr>
            <p:ph type="title"/>
          </p:nvPr>
        </p:nvSpPr>
        <p:spPr>
          <a:xfrm>
            <a:off x="457200" y="205979"/>
            <a:ext cx="8214610" cy="551024"/>
          </a:xfrm>
        </p:spPr>
        <p:txBody>
          <a:bodyPr/>
          <a:lstStyle/>
          <a:p>
            <a:r>
              <a:rPr lang="en-US" dirty="0"/>
              <a:t>Disclosures</a:t>
            </a:r>
          </a:p>
        </p:txBody>
      </p:sp>
    </p:spTree>
    <p:extLst>
      <p:ext uri="{BB962C8B-B14F-4D97-AF65-F5344CB8AC3E}">
        <p14:creationId xmlns:p14="http://schemas.microsoft.com/office/powerpoint/2010/main" val="159307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CB27A1-9B3A-4A49-9490-04217F07052D}"/>
              </a:ext>
            </a:extLst>
          </p:cNvPr>
          <p:cNvSpPr>
            <a:spLocks noGrp="1"/>
          </p:cNvSpPr>
          <p:nvPr>
            <p:ph type="title"/>
          </p:nvPr>
        </p:nvSpPr>
        <p:spPr>
          <a:xfrm>
            <a:off x="357682" y="21352"/>
            <a:ext cx="8484071" cy="910137"/>
          </a:xfrm>
        </p:spPr>
        <p:txBody>
          <a:bodyPr/>
          <a:lstStyle/>
          <a:p>
            <a:pPr algn="ctr">
              <a:lnSpc>
                <a:spcPct val="100000"/>
              </a:lnSpc>
            </a:pPr>
            <a:r>
              <a:rPr lang="en-US" sz="2000" dirty="0"/>
              <a:t>Diagnoses of HIV Infection among Adults and Adolescents, by Transmission Category, 2004–2016—United States and 6 Dependent Areas</a:t>
            </a:r>
          </a:p>
        </p:txBody>
      </p:sp>
      <p:sp>
        <p:nvSpPr>
          <p:cNvPr id="8" name="TextBox 7"/>
          <p:cNvSpPr txBox="1"/>
          <p:nvPr/>
        </p:nvSpPr>
        <p:spPr>
          <a:xfrm>
            <a:off x="-1" y="4800601"/>
            <a:ext cx="7406640"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National HIV Surveillance System (</a:t>
            </a:r>
            <a:r>
              <a:rPr lang="en-US" sz="1000" dirty="0">
                <a:solidFill>
                  <a:srgbClr val="000000"/>
                </a:solidFill>
                <a:latin typeface="Calibri" panose="020F0502020204030204" pitchFamily="34" charset="0"/>
                <a:hlinkClick r:id="rId3"/>
              </a:rPr>
              <a:t>https://www.cdc.gov/hiv/pdf/library/reports/surveillance/cdc-hiv-surveillance-report-2017-vol-29.pdf</a:t>
            </a:r>
            <a:r>
              <a:rPr lang="en-US" sz="1000" dirty="0">
                <a:solidFill>
                  <a:srgbClr val="27251F"/>
                </a:solidFill>
                <a:latin typeface="Calibri" panose="020F0502020204030204" pitchFamily="34" charset="0"/>
              </a:rPr>
              <a:t>)</a:t>
            </a:r>
            <a:r>
              <a:rPr lang="en-US" sz="1000" dirty="0">
                <a:solidFill>
                  <a:srgbClr val="000000"/>
                </a:solidFill>
                <a:latin typeface="Calibri" panose="020F0502020204030204" pitchFamily="34" charset="0"/>
              </a:rPr>
              <a:t> </a:t>
            </a:r>
          </a:p>
        </p:txBody>
      </p:sp>
      <p:sp>
        <p:nvSpPr>
          <p:cNvPr id="9" name="Rectangle 8">
            <a:extLst>
              <a:ext uri="{FF2B5EF4-FFF2-40B4-BE49-F238E27FC236}">
                <a16:creationId xmlns:a16="http://schemas.microsoft.com/office/drawing/2014/main" id="{30662C43-AFD9-6848-85BC-2AE77CBAF4B0}"/>
              </a:ext>
            </a:extLst>
          </p:cNvPr>
          <p:cNvSpPr/>
          <p:nvPr/>
        </p:nvSpPr>
        <p:spPr>
          <a:xfrm>
            <a:off x="6948216" y="1484521"/>
            <a:ext cx="1691640" cy="2743200"/>
          </a:xfrm>
          <a:prstGeom prst="rect">
            <a:avLst/>
          </a:prstGeom>
          <a:solidFill>
            <a:srgbClr val="9A4F9D"/>
          </a:solidFill>
          <a:ln>
            <a:solidFill>
              <a:srgbClr val="9A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D1C518-7BF3-AE48-B026-13ABD51D9EC7}"/>
              </a:ext>
            </a:extLst>
          </p:cNvPr>
          <p:cNvSpPr/>
          <p:nvPr/>
        </p:nvSpPr>
        <p:spPr>
          <a:xfrm>
            <a:off x="6948216" y="1476997"/>
            <a:ext cx="1691640" cy="1371600"/>
          </a:xfrm>
          <a:prstGeom prst="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996766" y="1896548"/>
            <a:ext cx="1594540" cy="646331"/>
          </a:xfrm>
          <a:prstGeom prst="rect">
            <a:avLst/>
          </a:prstGeom>
          <a:noFill/>
        </p:spPr>
        <p:txBody>
          <a:bodyPr wrap="square" rtlCol="0">
            <a:spAutoFit/>
          </a:bodyPr>
          <a:lstStyle/>
          <a:p>
            <a:pPr algn="ctr"/>
            <a:r>
              <a:rPr lang="en-US" b="1" dirty="0">
                <a:solidFill>
                  <a:schemeClr val="tx2"/>
                </a:solidFill>
                <a:latin typeface="Calibri" panose="020F0502020204030204" pitchFamily="34" charset="0"/>
              </a:rPr>
              <a:t>65% decline 2005-2016</a:t>
            </a:r>
          </a:p>
        </p:txBody>
      </p:sp>
      <p:sp>
        <p:nvSpPr>
          <p:cNvPr id="13" name="TextBox 12"/>
          <p:cNvSpPr txBox="1"/>
          <p:nvPr/>
        </p:nvSpPr>
        <p:spPr>
          <a:xfrm>
            <a:off x="7150308" y="3178268"/>
            <a:ext cx="1355110" cy="646331"/>
          </a:xfrm>
          <a:prstGeom prst="rect">
            <a:avLst/>
          </a:prstGeom>
          <a:noFill/>
        </p:spPr>
        <p:txBody>
          <a:bodyPr wrap="square" rtlCol="0">
            <a:spAutoFit/>
          </a:bodyPr>
          <a:lstStyle/>
          <a:p>
            <a:pPr algn="ctr"/>
            <a:r>
              <a:rPr lang="en-US" b="1" dirty="0">
                <a:solidFill>
                  <a:schemeClr val="tx2"/>
                </a:solidFill>
                <a:latin typeface="Calibri" panose="020F0502020204030204" pitchFamily="34" charset="0"/>
              </a:rPr>
              <a:t>2,231 cases in 2016</a:t>
            </a:r>
          </a:p>
        </p:txBody>
      </p:sp>
      <p:sp>
        <p:nvSpPr>
          <p:cNvPr id="4" name="TextBox 3"/>
          <p:cNvSpPr txBox="1"/>
          <p:nvPr/>
        </p:nvSpPr>
        <p:spPr>
          <a:xfrm>
            <a:off x="6887980" y="1147326"/>
            <a:ext cx="1821305" cy="369332"/>
          </a:xfrm>
          <a:prstGeom prst="rect">
            <a:avLst/>
          </a:prstGeom>
          <a:noFill/>
        </p:spPr>
        <p:txBody>
          <a:bodyPr wrap="square" rtlCol="0">
            <a:spAutoFit/>
          </a:bodyPr>
          <a:lstStyle/>
          <a:p>
            <a:r>
              <a:rPr lang="en-US" b="1" dirty="0">
                <a:solidFill>
                  <a:srgbClr val="27251F"/>
                </a:solidFill>
                <a:latin typeface="Calibri" panose="020F0502020204030204" pitchFamily="34" charset="0"/>
              </a:rPr>
              <a:t>IDU transmission</a:t>
            </a:r>
          </a:p>
        </p:txBody>
      </p:sp>
      <p:pic>
        <p:nvPicPr>
          <p:cNvPr id="7" name="Picture 6">
            <a:extLst>
              <a:ext uri="{FF2B5EF4-FFF2-40B4-BE49-F238E27FC236}">
                <a16:creationId xmlns:a16="http://schemas.microsoft.com/office/drawing/2014/main" id="{4B76C2BA-F2CC-D240-B691-763594443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37" y="1186248"/>
            <a:ext cx="6337471" cy="3583876"/>
          </a:xfrm>
          <a:prstGeom prst="rect">
            <a:avLst/>
          </a:prstGeom>
        </p:spPr>
      </p:pic>
    </p:spTree>
    <p:extLst>
      <p:ext uri="{BB962C8B-B14F-4D97-AF65-F5344CB8AC3E}">
        <p14:creationId xmlns:p14="http://schemas.microsoft.com/office/powerpoint/2010/main" val="425235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C969D-75B9-FB49-AA2E-D7A7332685EB}"/>
              </a:ext>
            </a:extLst>
          </p:cNvPr>
          <p:cNvSpPr>
            <a:spLocks noGrp="1"/>
          </p:cNvSpPr>
          <p:nvPr>
            <p:ph type="title"/>
          </p:nvPr>
        </p:nvSpPr>
        <p:spPr>
          <a:xfrm>
            <a:off x="2000384" y="3833259"/>
            <a:ext cx="6793992" cy="993775"/>
          </a:xfrm>
        </p:spPr>
        <p:txBody>
          <a:bodyPr/>
          <a:lstStyle/>
          <a:p>
            <a:pPr algn="ctr"/>
            <a:r>
              <a:rPr lang="en-US" sz="3600" dirty="0">
                <a:latin typeface="Calibri" panose="020F0502020204030204" pitchFamily="34" charset="0"/>
                <a:cs typeface="Calibri" panose="020F0502020204030204" pitchFamily="34" charset="0"/>
              </a:rPr>
              <a:t>Indiana outbreak</a:t>
            </a:r>
            <a:endParaRPr lang="en-US" sz="3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32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37" y="848154"/>
            <a:ext cx="5613827" cy="4216539"/>
          </a:xfrm>
          <a:prstGeom prst="rect">
            <a:avLst/>
          </a:prstGeom>
          <a:noFill/>
        </p:spPr>
        <p:txBody>
          <a:bodyPr wrap="square" rtlCol="0">
            <a:spAutoFit/>
          </a:bodyPr>
          <a:lstStyle/>
          <a:p>
            <a:pPr marL="285750" indent="-285750">
              <a:buClr>
                <a:srgbClr val="00788A"/>
              </a:buClr>
              <a:buFont typeface="Wingdings" panose="05000000000000000000" pitchFamily="2" charset="2"/>
              <a:buChar char="§"/>
            </a:pPr>
            <a:r>
              <a:rPr lang="en-US" sz="2000" dirty="0">
                <a:solidFill>
                  <a:srgbClr val="27251F"/>
                </a:solidFill>
                <a:latin typeface="Calibri" panose="020F0502020204030204" pitchFamily="34" charset="0"/>
              </a:rPr>
              <a:t>Scott County population of 15,000</a:t>
            </a: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5 HIV cases from 2004-2013</a:t>
            </a:r>
          </a:p>
          <a:p>
            <a:pPr marL="742950" lvl="1" indent="-285750">
              <a:buClr>
                <a:srgbClr val="9A4F9D"/>
              </a:buClr>
              <a:buFont typeface="Calibri" panose="020F0502020204030204" pitchFamily="34" charset="0"/>
              <a:buChar char="−"/>
            </a:pPr>
            <a:endParaRPr lang="en-US" sz="800" dirty="0">
              <a:solidFill>
                <a:srgbClr val="27251F"/>
              </a:solidFill>
              <a:latin typeface="Calibri" panose="020F0502020204030204" pitchFamily="34" charset="0"/>
            </a:endParaRPr>
          </a:p>
          <a:p>
            <a:pPr marL="342900" indent="-342900">
              <a:buClr>
                <a:srgbClr val="00788A"/>
              </a:buClr>
              <a:buFont typeface="Wingdings" panose="05000000000000000000" pitchFamily="2" charset="2"/>
              <a:buChar char="§"/>
            </a:pPr>
            <a:r>
              <a:rPr lang="en-US" sz="2000" dirty="0">
                <a:solidFill>
                  <a:srgbClr val="27251F"/>
                </a:solidFill>
                <a:latin typeface="Calibri" panose="020F0502020204030204" pitchFamily="34" charset="0"/>
              </a:rPr>
              <a:t>11 cases identified in January 2015</a:t>
            </a: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First 3 through routine screening</a:t>
            </a: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Next 8 through contact tracing</a:t>
            </a:r>
          </a:p>
          <a:p>
            <a:pPr marL="742950" lvl="1" indent="-285750">
              <a:buClr>
                <a:srgbClr val="9A4F9D"/>
              </a:buClr>
              <a:buFont typeface="Calibri" panose="020F0502020204030204" pitchFamily="34" charset="0"/>
              <a:buChar char="−"/>
            </a:pPr>
            <a:endParaRPr lang="en-US" sz="800" dirty="0">
              <a:solidFill>
                <a:srgbClr val="27251F"/>
              </a:solidFill>
              <a:latin typeface="Calibri" panose="020F0502020204030204" pitchFamily="34" charset="0"/>
            </a:endParaRPr>
          </a:p>
          <a:p>
            <a:pPr marL="285750" indent="-285750">
              <a:buClr>
                <a:srgbClr val="00788A"/>
              </a:buClr>
              <a:buFont typeface="Wingdings" panose="05000000000000000000" pitchFamily="2" charset="2"/>
              <a:buChar char="§"/>
            </a:pPr>
            <a:r>
              <a:rPr lang="en-US" sz="2000" dirty="0">
                <a:solidFill>
                  <a:srgbClr val="27251F"/>
                </a:solidFill>
                <a:latin typeface="Calibri" panose="020F0502020204030204" pitchFamily="34" charset="0"/>
              </a:rPr>
              <a:t>181 HIV cases by November 2015</a:t>
            </a: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88% injected extended-release </a:t>
            </a:r>
            <a:r>
              <a:rPr lang="en-US" dirty="0" err="1">
                <a:solidFill>
                  <a:srgbClr val="27251F"/>
                </a:solidFill>
                <a:latin typeface="Calibri" panose="020F0502020204030204" pitchFamily="34" charset="0"/>
              </a:rPr>
              <a:t>oxymorphone</a:t>
            </a:r>
            <a:endParaRPr lang="en-US" dirty="0">
              <a:solidFill>
                <a:srgbClr val="27251F"/>
              </a:solidFill>
              <a:latin typeface="Calibri" panose="020F0502020204030204" pitchFamily="34" charset="0"/>
            </a:endParaRP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92% co-infected with HCV</a:t>
            </a:r>
          </a:p>
          <a:p>
            <a:pPr marL="1200150" lvl="2" indent="-285750">
              <a:buClr>
                <a:srgbClr val="9A4F9D"/>
              </a:buClr>
              <a:buSzPct val="75000"/>
              <a:buFont typeface="Arial" panose="020B0604020202020204" pitchFamily="34" charset="0"/>
              <a:buChar char="•"/>
            </a:pPr>
            <a:endParaRPr lang="en-US" sz="800" dirty="0">
              <a:solidFill>
                <a:srgbClr val="27251F"/>
              </a:solidFill>
              <a:latin typeface="Calibri" panose="020F0502020204030204" pitchFamily="34" charset="0"/>
            </a:endParaRPr>
          </a:p>
          <a:p>
            <a:pPr marL="285750" indent="-285750">
              <a:buClr>
                <a:srgbClr val="00788A"/>
              </a:buClr>
              <a:buSzPct val="100000"/>
              <a:buFont typeface="Wingdings" panose="05000000000000000000" pitchFamily="2" charset="2"/>
              <a:buChar char="§"/>
            </a:pPr>
            <a:r>
              <a:rPr lang="en-US" sz="2000" dirty="0">
                <a:solidFill>
                  <a:srgbClr val="27251F"/>
                </a:solidFill>
                <a:latin typeface="Calibri" panose="020F0502020204030204" pitchFamily="34" charset="0"/>
              </a:rPr>
              <a:t>235 HIV cases by June 2019</a:t>
            </a:r>
          </a:p>
          <a:p>
            <a:pPr marL="742950" lvl="1" indent="-285750">
              <a:buClr>
                <a:srgbClr val="9A4F9D"/>
              </a:buClr>
              <a:buFont typeface="Calibri" panose="020F0502020204030204" pitchFamily="34" charset="0"/>
              <a:buChar char="−"/>
            </a:pPr>
            <a:r>
              <a:rPr lang="en-US" dirty="0">
                <a:solidFill>
                  <a:srgbClr val="27251F"/>
                </a:solidFill>
                <a:latin typeface="Calibri" panose="020F0502020204030204" pitchFamily="34" charset="0"/>
              </a:rPr>
              <a:t>High prevalence</a:t>
            </a:r>
          </a:p>
          <a:p>
            <a:pPr marL="1200150" lvl="2" indent="-285750">
              <a:buClr>
                <a:srgbClr val="9A4F9D"/>
              </a:buClr>
              <a:buSzPct val="75000"/>
              <a:buFont typeface="Arial" panose="020B0604020202020204" pitchFamily="34" charset="0"/>
              <a:buChar char="•"/>
            </a:pPr>
            <a:r>
              <a:rPr lang="en-US" sz="1600" dirty="0">
                <a:solidFill>
                  <a:srgbClr val="27251F"/>
                </a:solidFill>
                <a:latin typeface="Calibri" panose="020F0502020204030204" pitchFamily="34" charset="0"/>
              </a:rPr>
              <a:t>Scott County: 1.3%</a:t>
            </a:r>
          </a:p>
          <a:p>
            <a:pPr marL="1200150" lvl="2" indent="-285750">
              <a:buClr>
                <a:srgbClr val="9A4F9D"/>
              </a:buClr>
              <a:buSzPct val="75000"/>
              <a:buFont typeface="Arial" panose="020B0604020202020204" pitchFamily="34" charset="0"/>
              <a:buChar char="•"/>
            </a:pPr>
            <a:r>
              <a:rPr lang="en-US" sz="1600" dirty="0">
                <a:solidFill>
                  <a:srgbClr val="27251F"/>
                </a:solidFill>
                <a:latin typeface="Calibri" panose="020F0502020204030204" pitchFamily="34" charset="0"/>
              </a:rPr>
              <a:t>Austin: 7.5%</a:t>
            </a:r>
          </a:p>
          <a:p>
            <a:pPr marL="285750" indent="-285750">
              <a:buClr>
                <a:srgbClr val="00788A"/>
              </a:buClr>
              <a:buSzPct val="100000"/>
              <a:buFont typeface="Wingdings" panose="05000000000000000000" pitchFamily="2" charset="2"/>
              <a:buChar char="§"/>
            </a:pPr>
            <a:endParaRPr lang="en-US" dirty="0">
              <a:solidFill>
                <a:srgbClr val="27251F"/>
              </a:solidFill>
              <a:latin typeface="Calibri" panose="020F0502020204030204" pitchFamily="34" charset="0"/>
            </a:endParaRPr>
          </a:p>
        </p:txBody>
      </p:sp>
      <p:sp>
        <p:nvSpPr>
          <p:cNvPr id="7" name="TextBox 6">
            <a:extLst>
              <a:ext uri="{FF2B5EF4-FFF2-40B4-BE49-F238E27FC236}">
                <a16:creationId xmlns:a16="http://schemas.microsoft.com/office/drawing/2014/main" id="{F9AC6491-516F-184B-AB6E-990A8E23D446}"/>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Conrad et al., MMWR 2015; Peters et al., NEJM 2016 </a:t>
            </a:r>
          </a:p>
        </p:txBody>
      </p:sp>
      <p:grpSp>
        <p:nvGrpSpPr>
          <p:cNvPr id="8" name="Group 7"/>
          <p:cNvGrpSpPr/>
          <p:nvPr/>
        </p:nvGrpSpPr>
        <p:grpSpPr>
          <a:xfrm>
            <a:off x="5388964" y="499985"/>
            <a:ext cx="3447727" cy="4541462"/>
            <a:chOff x="3008923" y="1150642"/>
            <a:chExt cx="2305078" cy="3514439"/>
          </a:xfrm>
        </p:grpSpPr>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779" y="1150642"/>
              <a:ext cx="2134222" cy="3514439"/>
            </a:xfrm>
            <a:prstGeom prst="rect">
              <a:avLst/>
            </a:prstGeom>
            <a:ln>
              <a:noFill/>
            </a:ln>
          </p:spPr>
        </p:pic>
        <p:sp>
          <p:nvSpPr>
            <p:cNvPr id="10" name="Rectangle 9"/>
            <p:cNvSpPr/>
            <p:nvPr/>
          </p:nvSpPr>
          <p:spPr>
            <a:xfrm>
              <a:off x="3008923" y="2433410"/>
              <a:ext cx="295980" cy="1200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400"/>
              <a:endParaRPr lang="en-US" sz="1400">
                <a:solidFill>
                  <a:srgbClr val="FFC000"/>
                </a:solidFill>
              </a:endParaRPr>
            </a:p>
          </p:txBody>
        </p:sp>
      </p:grpSp>
      <p:sp>
        <p:nvSpPr>
          <p:cNvPr id="11" name="Oval 10">
            <a:extLst>
              <a:ext uri="{FF2B5EF4-FFF2-40B4-BE49-F238E27FC236}">
                <a16:creationId xmlns:a16="http://schemas.microsoft.com/office/drawing/2014/main" id="{744FEFFD-72AB-0942-A7F1-1D6DB6D225DA}"/>
              </a:ext>
            </a:extLst>
          </p:cNvPr>
          <p:cNvSpPr/>
          <p:nvPr/>
        </p:nvSpPr>
        <p:spPr>
          <a:xfrm>
            <a:off x="7562317" y="3720472"/>
            <a:ext cx="457200" cy="365760"/>
          </a:xfrm>
          <a:prstGeom prst="ellipse">
            <a:avLst/>
          </a:prstGeom>
          <a:noFill/>
          <a:ln>
            <a:solidFill>
              <a:srgbClr val="BE3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Large HIV outbreak in rural Indiana in 2015 </a:t>
            </a:r>
          </a:p>
        </p:txBody>
      </p:sp>
    </p:spTree>
    <p:extLst>
      <p:ext uri="{BB962C8B-B14F-4D97-AF65-F5344CB8AC3E}">
        <p14:creationId xmlns:p14="http://schemas.microsoft.com/office/powerpoint/2010/main" val="25204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C6FA7B-5376-8C4A-BBBC-5B376BF3CAC0}"/>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Peters et al., NEJM 2016</a:t>
            </a:r>
          </a:p>
        </p:txBody>
      </p:sp>
      <p:sp>
        <p:nvSpPr>
          <p:cNvPr id="5" name="Title 1"/>
          <p:cNvSpPr>
            <a:spLocks noGrp="1"/>
          </p:cNvSpPr>
          <p:nvPr>
            <p:ph type="title"/>
          </p:nvPr>
        </p:nvSpPr>
        <p:spPr>
          <a:xfrm>
            <a:off x="457200" y="205979"/>
            <a:ext cx="8214610" cy="551024"/>
          </a:xfrm>
        </p:spPr>
        <p:txBody>
          <a:bodyPr/>
          <a:lstStyle/>
          <a:p>
            <a:r>
              <a:rPr lang="en-US" dirty="0"/>
              <a:t>HIV diagnoses peaked in March and April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22" y="1131537"/>
            <a:ext cx="7510072" cy="3381728"/>
          </a:xfrm>
          <a:prstGeom prst="rect">
            <a:avLst/>
          </a:prstGeom>
        </p:spPr>
      </p:pic>
    </p:spTree>
    <p:extLst>
      <p:ext uri="{BB962C8B-B14F-4D97-AF65-F5344CB8AC3E}">
        <p14:creationId xmlns:p14="http://schemas.microsoft.com/office/powerpoint/2010/main" val="3483922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7630" y="238902"/>
            <a:ext cx="5852160" cy="548640"/>
          </a:xfrm>
          <a:prstGeom prst="rect">
            <a:avLst/>
          </a:prstGeom>
          <a:solidFill>
            <a:srgbClr val="F69F1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20" name="TextBox 19"/>
          <p:cNvSpPr txBox="1"/>
          <p:nvPr/>
        </p:nvSpPr>
        <p:spPr>
          <a:xfrm>
            <a:off x="2896155" y="331077"/>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Public health emergency declared March 26</a:t>
            </a:r>
          </a:p>
        </p:txBody>
      </p:sp>
      <p:sp>
        <p:nvSpPr>
          <p:cNvPr id="29" name="Rectangle 28"/>
          <p:cNvSpPr/>
          <p:nvPr/>
        </p:nvSpPr>
        <p:spPr>
          <a:xfrm>
            <a:off x="2817630" y="1022890"/>
            <a:ext cx="5852160" cy="548640"/>
          </a:xfrm>
          <a:prstGeom prst="rect">
            <a:avLst/>
          </a:prstGeom>
          <a:solidFill>
            <a:srgbClr val="84B1D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32" name="Rectangle 31"/>
          <p:cNvSpPr/>
          <p:nvPr/>
        </p:nvSpPr>
        <p:spPr>
          <a:xfrm>
            <a:off x="2817630" y="1805928"/>
            <a:ext cx="5852160" cy="548640"/>
          </a:xfrm>
          <a:prstGeom prst="rect">
            <a:avLst/>
          </a:prstGeom>
          <a:solidFill>
            <a:srgbClr val="BE3226"/>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33" name="TextBox 32"/>
          <p:cNvSpPr txBox="1"/>
          <p:nvPr/>
        </p:nvSpPr>
        <p:spPr>
          <a:xfrm>
            <a:off x="2907754" y="1894042"/>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HIV treatment and prevention implemented</a:t>
            </a:r>
          </a:p>
        </p:txBody>
      </p:sp>
      <p:sp>
        <p:nvSpPr>
          <p:cNvPr id="35" name="Rectangle 34"/>
          <p:cNvSpPr/>
          <p:nvPr/>
        </p:nvSpPr>
        <p:spPr>
          <a:xfrm>
            <a:off x="2817630" y="2580771"/>
            <a:ext cx="5852160" cy="548640"/>
          </a:xfrm>
          <a:prstGeom prst="rect">
            <a:avLst/>
          </a:prstGeom>
          <a:solidFill>
            <a:srgbClr val="F69F1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36" name="TextBox 35"/>
          <p:cNvSpPr txBox="1"/>
          <p:nvPr/>
        </p:nvSpPr>
        <p:spPr>
          <a:xfrm>
            <a:off x="2899131" y="2674975"/>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Contact tracing conducted</a:t>
            </a:r>
          </a:p>
        </p:txBody>
      </p:sp>
      <p:sp>
        <p:nvSpPr>
          <p:cNvPr id="38" name="Rectangle 37"/>
          <p:cNvSpPr/>
          <p:nvPr/>
        </p:nvSpPr>
        <p:spPr>
          <a:xfrm>
            <a:off x="2795442" y="3357540"/>
            <a:ext cx="5852160" cy="548640"/>
          </a:xfrm>
          <a:prstGeom prst="rect">
            <a:avLst/>
          </a:prstGeom>
          <a:solidFill>
            <a:srgbClr val="84B1D9"/>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41" name="Rectangle 40"/>
          <p:cNvSpPr/>
          <p:nvPr/>
        </p:nvSpPr>
        <p:spPr>
          <a:xfrm>
            <a:off x="2813104" y="4141528"/>
            <a:ext cx="5852160" cy="548640"/>
          </a:xfrm>
          <a:prstGeom prst="rect">
            <a:avLst/>
          </a:prstGeom>
          <a:solidFill>
            <a:srgbClr val="135FAB"/>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7A01A"/>
                </a:solidFill>
              </a:ln>
            </a:endParaRPr>
          </a:p>
        </p:txBody>
      </p:sp>
      <p:sp>
        <p:nvSpPr>
          <p:cNvPr id="42" name="TextBox 41"/>
          <p:cNvSpPr txBox="1"/>
          <p:nvPr/>
        </p:nvSpPr>
        <p:spPr>
          <a:xfrm>
            <a:off x="2904544" y="4237224"/>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Community </a:t>
            </a:r>
            <a:r>
              <a:rPr lang="en-US">
                <a:solidFill>
                  <a:srgbClr val="27251F"/>
                </a:solidFill>
                <a:latin typeface="Calibri" panose="020F0502020204030204" pitchFamily="34" charset="0"/>
              </a:rPr>
              <a:t>education conducted</a:t>
            </a:r>
            <a:endParaRPr lang="en-US" dirty="0">
              <a:solidFill>
                <a:srgbClr val="27251F"/>
              </a:solidFill>
              <a:latin typeface="Calibri" panose="020F0502020204030204" pitchFamily="34" charset="0"/>
            </a:endParaRPr>
          </a:p>
        </p:txBody>
      </p:sp>
      <p:pic>
        <p:nvPicPr>
          <p:cNvPr id="44" name="Picture 43">
            <a:extLst>
              <a:ext uri="{FF2B5EF4-FFF2-40B4-BE49-F238E27FC236}">
                <a16:creationId xmlns:a16="http://schemas.microsoft.com/office/drawing/2014/main" id="{2C4113BF-9530-604B-864A-2D0BFD913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156" y="325894"/>
            <a:ext cx="384048" cy="3827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5582" y="1891768"/>
            <a:ext cx="384048" cy="3840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953" y="2667633"/>
            <a:ext cx="389877" cy="384048"/>
          </a:xfrm>
          <a:prstGeom prst="rect">
            <a:avLst/>
          </a:prstGeom>
        </p:spPr>
      </p:pic>
      <p:sp>
        <p:nvSpPr>
          <p:cNvPr id="45" name="TextBox 44"/>
          <p:cNvSpPr txBox="1"/>
          <p:nvPr/>
        </p:nvSpPr>
        <p:spPr>
          <a:xfrm>
            <a:off x="2907754" y="1103796"/>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Free HIV and HCV testing implemented</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582" y="1097055"/>
            <a:ext cx="384048" cy="384048"/>
          </a:xfrm>
          <a:prstGeom prst="rect">
            <a:avLst/>
          </a:prstGeom>
        </p:spPr>
      </p:pic>
      <p:sp>
        <p:nvSpPr>
          <p:cNvPr id="46" name="TextBox 45"/>
          <p:cNvSpPr txBox="1"/>
          <p:nvPr/>
        </p:nvSpPr>
        <p:spPr>
          <a:xfrm>
            <a:off x="2879605" y="3440767"/>
            <a:ext cx="5669280" cy="365760"/>
          </a:xfrm>
          <a:prstGeom prst="rect">
            <a:avLst/>
          </a:prstGeom>
          <a:solidFill>
            <a:schemeClr val="tx2"/>
          </a:solidFill>
          <a:ln>
            <a:solidFill>
              <a:schemeClr val="tx2"/>
            </a:solidFill>
          </a:ln>
        </p:spPr>
        <p:txBody>
          <a:bodyPr wrap="square" rtlCol="0" anchor="ctr">
            <a:spAutoFit/>
          </a:bodyPr>
          <a:lstStyle/>
          <a:p>
            <a:r>
              <a:rPr lang="en-US" dirty="0">
                <a:solidFill>
                  <a:srgbClr val="27251F"/>
                </a:solidFill>
                <a:latin typeface="Calibri" panose="020F0502020204030204" pitchFamily="34" charset="0"/>
              </a:rPr>
              <a:t>               Syringe services program implemented April 4</a:t>
            </a:r>
          </a:p>
        </p:txBody>
      </p:sp>
      <p:pic>
        <p:nvPicPr>
          <p:cNvPr id="28" name="Picture 27">
            <a:extLst>
              <a:ext uri="{FF2B5EF4-FFF2-40B4-BE49-F238E27FC236}">
                <a16:creationId xmlns:a16="http://schemas.microsoft.com/office/drawing/2014/main" id="{3B2D1A73-4FDE-E64E-92C6-16F00352A9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0841" y="3431959"/>
            <a:ext cx="384048" cy="38277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8173" y="4233601"/>
            <a:ext cx="384048" cy="384048"/>
          </a:xfrm>
          <a:prstGeom prst="rect">
            <a:avLst/>
          </a:prstGeom>
        </p:spPr>
      </p:pic>
      <p:sp>
        <p:nvSpPr>
          <p:cNvPr id="22" name="Title 1">
            <a:extLst>
              <a:ext uri="{FF2B5EF4-FFF2-40B4-BE49-F238E27FC236}">
                <a16:creationId xmlns:a16="http://schemas.microsoft.com/office/drawing/2014/main" id="{667774A3-0708-544A-9046-E3A0F09D9A12}"/>
              </a:ext>
            </a:extLst>
          </p:cNvPr>
          <p:cNvSpPr>
            <a:spLocks noGrp="1"/>
          </p:cNvSpPr>
          <p:nvPr>
            <p:ph type="title"/>
          </p:nvPr>
        </p:nvSpPr>
        <p:spPr>
          <a:xfrm>
            <a:off x="288235" y="228600"/>
            <a:ext cx="2136913" cy="568160"/>
          </a:xfrm>
        </p:spPr>
        <p:txBody>
          <a:bodyPr/>
          <a:lstStyle/>
          <a:p>
            <a:pPr algn="ctr"/>
            <a:r>
              <a:rPr lang="en-US" dirty="0"/>
              <a:t>Response</a:t>
            </a:r>
          </a:p>
        </p:txBody>
      </p:sp>
    </p:spTree>
    <p:extLst>
      <p:ext uri="{BB962C8B-B14F-4D97-AF65-F5344CB8AC3E}">
        <p14:creationId xmlns:p14="http://schemas.microsoft.com/office/powerpoint/2010/main" val="1291416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54" y="757003"/>
            <a:ext cx="6454619" cy="4100376"/>
          </a:xfrm>
          <a:prstGeom prst="rect">
            <a:avLst/>
          </a:prstGeom>
        </p:spPr>
      </p:pic>
      <p:sp>
        <p:nvSpPr>
          <p:cNvPr id="6" name="TextBox 5">
            <a:extLst>
              <a:ext uri="{FF2B5EF4-FFF2-40B4-BE49-F238E27FC236}">
                <a16:creationId xmlns:a16="http://schemas.microsoft.com/office/drawing/2014/main" id="{54C6FA7B-5376-8C4A-BBBC-5B376BF3CAC0}"/>
              </a:ext>
            </a:extLst>
          </p:cNvPr>
          <p:cNvSpPr txBox="1"/>
          <p:nvPr/>
        </p:nvSpPr>
        <p:spPr>
          <a:xfrm>
            <a:off x="0" y="4800601"/>
            <a:ext cx="6671437" cy="246221"/>
          </a:xfrm>
          <a:prstGeom prst="rect">
            <a:avLst/>
          </a:prstGeom>
          <a:noFill/>
        </p:spPr>
        <p:txBody>
          <a:bodyPr wrap="square" rtlCol="0">
            <a:spAutoFit/>
          </a:bodyPr>
          <a:lstStyle/>
          <a:p>
            <a:r>
              <a:rPr lang="en-US" sz="1000" dirty="0">
                <a:solidFill>
                  <a:srgbClr val="27251F"/>
                </a:solidFill>
                <a:latin typeface="Calibri" panose="020F0502020204030204" pitchFamily="34" charset="0"/>
              </a:rPr>
              <a:t>Peters et al., NEJM 2016</a:t>
            </a:r>
          </a:p>
        </p:txBody>
      </p:sp>
      <p:sp>
        <p:nvSpPr>
          <p:cNvPr id="7" name="Title 1"/>
          <p:cNvSpPr txBox="1">
            <a:spLocks/>
          </p:cNvSpPr>
          <p:nvPr/>
        </p:nvSpPr>
        <p:spPr>
          <a:xfrm>
            <a:off x="457200" y="205979"/>
            <a:ext cx="8214610" cy="551024"/>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Effective public health response slowed transmission</a:t>
            </a:r>
          </a:p>
        </p:txBody>
      </p:sp>
    </p:spTree>
    <p:extLst>
      <p:ext uri="{BB962C8B-B14F-4D97-AF65-F5344CB8AC3E}">
        <p14:creationId xmlns:p14="http://schemas.microsoft.com/office/powerpoint/2010/main" val="2268590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4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Powerpoint Template-DHAP" id="{83EEF60D-77BF-7C48-AA51-E93E0797039B}" vid="{4E097B03-DEEA-504B-9D29-B169EB765AB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E1A01-38B5-444B-90DB-E1DD1C0FF0FC}">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9F2987D-22D6-484A-A089-055F803BE4EC}">
  <ds:schemaRefs>
    <ds:schemaRef ds:uri="http://schemas.microsoft.com/sharepoint/v3/contenttype/forms"/>
  </ds:schemaRefs>
</ds:datastoreItem>
</file>

<file path=customXml/itemProps3.xml><?xml version="1.0" encoding="utf-8"?>
<ds:datastoreItem xmlns:ds="http://schemas.openxmlformats.org/officeDocument/2006/customXml" ds:itemID="{AB7C7678-F70F-40F8-8E79-1B912D7FD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32848</TotalTime>
  <Words>4197</Words>
  <Application>Microsoft Macintosh PowerPoint</Application>
  <PresentationFormat>On-screen Show (16:9)</PresentationFormat>
  <Paragraphs>180</Paragraphs>
  <Slides>20</Slides>
  <Notes>13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Wingdings</vt:lpstr>
      <vt:lpstr>Arial</vt:lpstr>
      <vt:lpstr>Garamond</vt:lpstr>
      <vt:lpstr>Courier New</vt:lpstr>
      <vt:lpstr>Myriad Web Pro</vt:lpstr>
      <vt:lpstr>Adobe Garamond Pro</vt:lpstr>
      <vt:lpstr>Calibri</vt:lpstr>
      <vt:lpstr>NCEH_ATSDR_combined</vt:lpstr>
      <vt:lpstr>1_NCEH_ATSDR_combined</vt:lpstr>
      <vt:lpstr>3_NCEH_ATSDR_combined</vt:lpstr>
      <vt:lpstr>4_NCHHSTP_PPT_dark(</vt:lpstr>
      <vt:lpstr>10_NCEH_ATSDR_combined</vt:lpstr>
      <vt:lpstr>NCHHSTP_PPT_dark(</vt:lpstr>
      <vt:lpstr>11_NCEH_ATSDR_combined</vt:lpstr>
      <vt:lpstr>PowerPoint Presentation</vt:lpstr>
      <vt:lpstr>United States: From outbreak to program response  Karen Hoover, MD, MPH Centers for Disease Control and Prevention July 24, 2019   </vt:lpstr>
      <vt:lpstr>Disclosures</vt:lpstr>
      <vt:lpstr>Diagnoses of HIV Infection among Adults and Adolescents, by Transmission Category, 2004–2016—United States and 6 Dependent Areas</vt:lpstr>
      <vt:lpstr>Indiana outbreak</vt:lpstr>
      <vt:lpstr>PowerPoint Presentation</vt:lpstr>
      <vt:lpstr>HIV diagnoses peaked in March and April 2015</vt:lpstr>
      <vt:lpstr>Response</vt:lpstr>
      <vt:lpstr>PowerPoint Presentation</vt:lpstr>
      <vt:lpstr>PowerPoint Presentation</vt:lpstr>
      <vt:lpstr>PowerPoint Presentation</vt:lpstr>
      <vt:lpstr>Other U.S. outbreaks</vt:lpstr>
      <vt:lpstr>PowerPoint Presentation</vt:lpstr>
      <vt:lpstr>PowerPoint Presentation</vt:lpstr>
      <vt:lpstr>PowerPoint Presentation</vt:lpstr>
      <vt:lpstr>Outbreak detection and response </vt:lpstr>
      <vt:lpstr>PowerPoint Presentation</vt:lpstr>
      <vt:lpstr>PowerPoint Presentation</vt:lpstr>
      <vt:lpstr>PowerPoint Presentation</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Karen Hoover</cp:lastModifiedBy>
  <cp:revision>1540</cp:revision>
  <cp:lastPrinted>2019-07-17T19:04:54Z</cp:lastPrinted>
  <dcterms:created xsi:type="dcterms:W3CDTF">2011-03-17T17:43:16Z</dcterms:created>
  <dcterms:modified xsi:type="dcterms:W3CDTF">2019-07-24T05:11:15Z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